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278" r:id="rId3"/>
    <p:sldId id="299" r:id="rId4"/>
    <p:sldId id="261" r:id="rId5"/>
    <p:sldId id="262" r:id="rId6"/>
    <p:sldId id="267" r:id="rId7"/>
    <p:sldId id="300" r:id="rId8"/>
    <p:sldId id="276" r:id="rId9"/>
    <p:sldId id="277" r:id="rId10"/>
    <p:sldId id="301" r:id="rId11"/>
    <p:sldId id="279" r:id="rId12"/>
    <p:sldId id="280" r:id="rId13"/>
    <p:sldId id="302" r:id="rId14"/>
    <p:sldId id="282" r:id="rId15"/>
    <p:sldId id="281" r:id="rId16"/>
    <p:sldId id="303" r:id="rId17"/>
    <p:sldId id="257" r:id="rId18"/>
    <p:sldId id="272" r:id="rId19"/>
    <p:sldId id="259" r:id="rId20"/>
    <p:sldId id="270" r:id="rId21"/>
    <p:sldId id="258" r:id="rId22"/>
    <p:sldId id="260" r:id="rId23"/>
    <p:sldId id="307" r:id="rId24"/>
    <p:sldId id="271" r:id="rId25"/>
    <p:sldId id="274" r:id="rId26"/>
    <p:sldId id="304" r:id="rId27"/>
    <p:sldId id="265" r:id="rId28"/>
    <p:sldId id="269" r:id="rId29"/>
    <p:sldId id="305" r:id="rId30"/>
    <p:sldId id="268" r:id="rId31"/>
    <p:sldId id="306" r:id="rId32"/>
    <p:sldId id="264" r:id="rId33"/>
    <p:sldId id="273" r:id="rId34"/>
    <p:sldId id="308" r:id="rId35"/>
    <p:sldId id="309" r:id="rId36"/>
    <p:sldId id="311" r:id="rId37"/>
    <p:sldId id="312" r:id="rId38"/>
    <p:sldId id="283" r:id="rId39"/>
    <p:sldId id="284" r:id="rId40"/>
    <p:sldId id="285" r:id="rId41"/>
    <p:sldId id="286" r:id="rId42"/>
    <p:sldId id="275" r:id="rId43"/>
    <p:sldId id="319" r:id="rId44"/>
    <p:sldId id="313" r:id="rId45"/>
    <p:sldId id="318" r:id="rId46"/>
    <p:sldId id="315" r:id="rId47"/>
    <p:sldId id="316" r:id="rId48"/>
    <p:sldId id="317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31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%20BDRCL\Documents\PERSONAL%20VNM\INAE\key%20statistics.xls-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%20BDRCL\Documents\REPORTS%20ETC\RITES%20JOURNAL%20PAPER\RAILWAYS\TRAFFIC%20GROW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1881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CAMEL, PACK DRIVERS ETC.</c:v>
                </c:pt>
                <c:pt idx="1">
                  <c:v>CARTERS</c:v>
                </c:pt>
                <c:pt idx="2">
                  <c:v>MESSENGERS</c:v>
                </c:pt>
                <c:pt idx="3">
                  <c:v>PALANQUIN BEARERS</c:v>
                </c:pt>
                <c:pt idx="4">
                  <c:v>BOATMEN</c:v>
                </c:pt>
                <c:pt idx="5">
                  <c:v>RAILWAY SERVICE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61000</c:v>
                </c:pt>
                <c:pt idx="1">
                  <c:v>49400</c:v>
                </c:pt>
                <c:pt idx="2">
                  <c:v>43600</c:v>
                </c:pt>
                <c:pt idx="3">
                  <c:v>42900</c:v>
                </c:pt>
                <c:pt idx="4">
                  <c:v>20400</c:v>
                </c:pt>
                <c:pt idx="5">
                  <c:v>9100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1901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CAMEL, PACK DRIVERS ETC.</c:v>
                </c:pt>
                <c:pt idx="1">
                  <c:v>CARTERS</c:v>
                </c:pt>
                <c:pt idx="2">
                  <c:v>MESSENGERS</c:v>
                </c:pt>
                <c:pt idx="3">
                  <c:v>PALANQUIN BEARERS</c:v>
                </c:pt>
                <c:pt idx="4">
                  <c:v>BOATMEN</c:v>
                </c:pt>
                <c:pt idx="5">
                  <c:v>RAILWAY SERVICE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47300</c:v>
                </c:pt>
                <c:pt idx="1">
                  <c:v>50700</c:v>
                </c:pt>
                <c:pt idx="2">
                  <c:v>24800</c:v>
                </c:pt>
                <c:pt idx="3">
                  <c:v>20700</c:v>
                </c:pt>
                <c:pt idx="4">
                  <c:v>15200</c:v>
                </c:pt>
                <c:pt idx="5">
                  <c:v>29500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1921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CAMEL, PACK DRIVERS ETC.</c:v>
                </c:pt>
                <c:pt idx="1">
                  <c:v>CARTERS</c:v>
                </c:pt>
                <c:pt idx="2">
                  <c:v>MESSENGERS</c:v>
                </c:pt>
                <c:pt idx="3">
                  <c:v>PALANQUIN BEARERS</c:v>
                </c:pt>
                <c:pt idx="4">
                  <c:v>BOATMEN</c:v>
                </c:pt>
                <c:pt idx="5">
                  <c:v>RAILWAY SERVICE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9700</c:v>
                </c:pt>
                <c:pt idx="1">
                  <c:v>54700</c:v>
                </c:pt>
                <c:pt idx="2">
                  <c:v>8900</c:v>
                </c:pt>
                <c:pt idx="3">
                  <c:v>3100</c:v>
                </c:pt>
                <c:pt idx="4">
                  <c:v>3600</c:v>
                </c:pt>
                <c:pt idx="5">
                  <c:v>60000</c:v>
                </c:pt>
              </c:numCache>
            </c:numRef>
          </c:val>
        </c:ser>
        <c:axId val="160152576"/>
        <c:axId val="160166656"/>
      </c:barChart>
      <c:catAx>
        <c:axId val="160152576"/>
        <c:scaling>
          <c:orientation val="minMax"/>
        </c:scaling>
        <c:axPos val="l"/>
        <c:tickLblPos val="nextTo"/>
        <c:crossAx val="160166656"/>
        <c:crosses val="autoZero"/>
        <c:auto val="1"/>
        <c:lblAlgn val="ctr"/>
        <c:lblOffset val="100"/>
      </c:catAx>
      <c:valAx>
        <c:axId val="160166656"/>
        <c:scaling>
          <c:orientation val="minMax"/>
        </c:scaling>
        <c:axPos val="b"/>
        <c:majorGridlines/>
        <c:numFmt formatCode="General" sourceLinked="1"/>
        <c:tickLblPos val="nextTo"/>
        <c:crossAx val="160152576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 algn="ctr">
              <a:defRPr/>
            </a:pPr>
            <a:r>
              <a:rPr lang="en-IN" sz="1200" b="1"/>
              <a:t>GROWTH IN ORIGNATIN</a:t>
            </a:r>
            <a:r>
              <a:rPr lang="en-IN" sz="1200" b="1" baseline="0"/>
              <a:t>G FREIGHT TRAFFIC ON I.R.</a:t>
            </a:r>
          </a:p>
          <a:p>
            <a:pPr algn="ctr">
              <a:defRPr/>
            </a:pPr>
            <a:r>
              <a:rPr lang="en-IN" sz="1200" b="1" baseline="0"/>
              <a:t>in Million Tonnes</a:t>
            </a:r>
            <a:endParaRPr lang="en-IN" sz="1200" b="1"/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chemeClr val="accent1"/>
              </a:solidFill>
            </a:ln>
          </c:spPr>
          <c:cat>
            <c:strRef>
              <c:f>'35'!$K$8:$K$62</c:f>
              <c:strCache>
                <c:ptCount val="55"/>
                <c:pt idx="0">
                  <c:v>1950-51</c:v>
                </c:pt>
                <c:pt idx="1">
                  <c:v>1955-56</c:v>
                </c:pt>
                <c:pt idx="2">
                  <c:v>1960-61</c:v>
                </c:pt>
                <c:pt idx="3">
                  <c:v>1961-62</c:v>
                </c:pt>
                <c:pt idx="4">
                  <c:v>1962-63</c:v>
                </c:pt>
                <c:pt idx="5">
                  <c:v>1963-64</c:v>
                </c:pt>
                <c:pt idx="6">
                  <c:v>1964-65</c:v>
                </c:pt>
                <c:pt idx="7">
                  <c:v>1965-66</c:v>
                </c:pt>
                <c:pt idx="8">
                  <c:v>1966-67</c:v>
                </c:pt>
                <c:pt idx="9">
                  <c:v>1967-68</c:v>
                </c:pt>
                <c:pt idx="10">
                  <c:v>1968-69</c:v>
                </c:pt>
                <c:pt idx="11">
                  <c:v>1969-70</c:v>
                </c:pt>
                <c:pt idx="12">
                  <c:v>1970-71</c:v>
                </c:pt>
                <c:pt idx="13">
                  <c:v>1971-72</c:v>
                </c:pt>
                <c:pt idx="14">
                  <c:v>1972-73</c:v>
                </c:pt>
                <c:pt idx="15">
                  <c:v>1973-74</c:v>
                </c:pt>
                <c:pt idx="16">
                  <c:v>1974-75</c:v>
                </c:pt>
                <c:pt idx="17">
                  <c:v>1975-76</c:v>
                </c:pt>
                <c:pt idx="18">
                  <c:v>1976-77</c:v>
                </c:pt>
                <c:pt idx="19">
                  <c:v>1977-78</c:v>
                </c:pt>
                <c:pt idx="20">
                  <c:v>1978-79</c:v>
                </c:pt>
                <c:pt idx="21">
                  <c:v>1979-80</c:v>
                </c:pt>
                <c:pt idx="22">
                  <c:v>1980-81</c:v>
                </c:pt>
                <c:pt idx="23">
                  <c:v>1981-82</c:v>
                </c:pt>
                <c:pt idx="24">
                  <c:v>1982-83</c:v>
                </c:pt>
                <c:pt idx="25">
                  <c:v>1983-84</c:v>
                </c:pt>
                <c:pt idx="26">
                  <c:v>1984-85</c:v>
                </c:pt>
                <c:pt idx="27">
                  <c:v>1985-86</c:v>
                </c:pt>
                <c:pt idx="28">
                  <c:v>1986-87</c:v>
                </c:pt>
                <c:pt idx="29">
                  <c:v>1987-88</c:v>
                </c:pt>
                <c:pt idx="30">
                  <c:v>1988-89</c:v>
                </c:pt>
                <c:pt idx="31">
                  <c:v>1989-90</c:v>
                </c:pt>
                <c:pt idx="32">
                  <c:v>1990-91</c:v>
                </c:pt>
                <c:pt idx="33">
                  <c:v>1991-92</c:v>
                </c:pt>
                <c:pt idx="34">
                  <c:v>1992-93</c:v>
                </c:pt>
                <c:pt idx="35">
                  <c:v>1993-94</c:v>
                </c:pt>
                <c:pt idx="36">
                  <c:v>1994-95</c:v>
                </c:pt>
                <c:pt idx="37">
                  <c:v>1995-96</c:v>
                </c:pt>
                <c:pt idx="38">
                  <c:v>1996-97</c:v>
                </c:pt>
                <c:pt idx="39">
                  <c:v>1997-98</c:v>
                </c:pt>
                <c:pt idx="40">
                  <c:v>1998-99</c:v>
                </c:pt>
                <c:pt idx="41">
                  <c:v>1999-2k</c:v>
                </c:pt>
                <c:pt idx="42">
                  <c:v>2000-01</c:v>
                </c:pt>
                <c:pt idx="43">
                  <c:v>2001-02</c:v>
                </c:pt>
                <c:pt idx="44">
                  <c:v>2002-03</c:v>
                </c:pt>
                <c:pt idx="45">
                  <c:v>2003-04</c:v>
                </c:pt>
                <c:pt idx="46">
                  <c:v>2004-05</c:v>
                </c:pt>
                <c:pt idx="47">
                  <c:v>2005-06</c:v>
                </c:pt>
                <c:pt idx="48">
                  <c:v>2006-07</c:v>
                </c:pt>
                <c:pt idx="49">
                  <c:v>2007-08</c:v>
                </c:pt>
                <c:pt idx="50">
                  <c:v>2008-09</c:v>
                </c:pt>
                <c:pt idx="51">
                  <c:v>2009-10</c:v>
                </c:pt>
                <c:pt idx="52">
                  <c:v>2010-11</c:v>
                </c:pt>
                <c:pt idx="53">
                  <c:v>2011-12</c:v>
                </c:pt>
                <c:pt idx="54">
                  <c:v>2012-13</c:v>
                </c:pt>
              </c:strCache>
            </c:strRef>
          </c:cat>
          <c:val>
            <c:numRef>
              <c:f>'35'!$L$8:$L$62</c:f>
              <c:numCache>
                <c:formatCode>0.0</c:formatCode>
                <c:ptCount val="55"/>
                <c:pt idx="0">
                  <c:v>73.2</c:v>
                </c:pt>
                <c:pt idx="1">
                  <c:v>92.2</c:v>
                </c:pt>
                <c:pt idx="2">
                  <c:v>119.8</c:v>
                </c:pt>
                <c:pt idx="3">
                  <c:v>125.6</c:v>
                </c:pt>
                <c:pt idx="4">
                  <c:v>139.4</c:v>
                </c:pt>
                <c:pt idx="5">
                  <c:v>147.6</c:v>
                </c:pt>
                <c:pt idx="6">
                  <c:v>148.80000000000001</c:v>
                </c:pt>
                <c:pt idx="7">
                  <c:v>162</c:v>
                </c:pt>
                <c:pt idx="8">
                  <c:v>164</c:v>
                </c:pt>
                <c:pt idx="9">
                  <c:v>162.4</c:v>
                </c:pt>
                <c:pt idx="10">
                  <c:v>170.8</c:v>
                </c:pt>
                <c:pt idx="11">
                  <c:v>173.8</c:v>
                </c:pt>
                <c:pt idx="12">
                  <c:v>167.9</c:v>
                </c:pt>
                <c:pt idx="13">
                  <c:v>170.1</c:v>
                </c:pt>
                <c:pt idx="14">
                  <c:v>175.3</c:v>
                </c:pt>
                <c:pt idx="15">
                  <c:v>162.1</c:v>
                </c:pt>
                <c:pt idx="16">
                  <c:v>173.6</c:v>
                </c:pt>
                <c:pt idx="17">
                  <c:v>196.8</c:v>
                </c:pt>
                <c:pt idx="18">
                  <c:v>212.6</c:v>
                </c:pt>
                <c:pt idx="19">
                  <c:v>210.8</c:v>
                </c:pt>
                <c:pt idx="20">
                  <c:v>199.6</c:v>
                </c:pt>
                <c:pt idx="21">
                  <c:v>193.1</c:v>
                </c:pt>
                <c:pt idx="22">
                  <c:v>195.9</c:v>
                </c:pt>
                <c:pt idx="23">
                  <c:v>221.2</c:v>
                </c:pt>
                <c:pt idx="24">
                  <c:v>228.8</c:v>
                </c:pt>
                <c:pt idx="25">
                  <c:v>230.1</c:v>
                </c:pt>
                <c:pt idx="26">
                  <c:v>236.4</c:v>
                </c:pt>
                <c:pt idx="27">
                  <c:v>258.60000000000002</c:v>
                </c:pt>
                <c:pt idx="28">
                  <c:v>277.8</c:v>
                </c:pt>
                <c:pt idx="29">
                  <c:v>290.2</c:v>
                </c:pt>
                <c:pt idx="30">
                  <c:v>302.10000000000002</c:v>
                </c:pt>
                <c:pt idx="31">
                  <c:v>310</c:v>
                </c:pt>
                <c:pt idx="32">
                  <c:v>318.39999999999969</c:v>
                </c:pt>
                <c:pt idx="33">
                  <c:v>338</c:v>
                </c:pt>
                <c:pt idx="34">
                  <c:v>350.1</c:v>
                </c:pt>
                <c:pt idx="35">
                  <c:v>358.7</c:v>
                </c:pt>
                <c:pt idx="36">
                  <c:v>365</c:v>
                </c:pt>
                <c:pt idx="37">
                  <c:v>390.7</c:v>
                </c:pt>
                <c:pt idx="38">
                  <c:v>409</c:v>
                </c:pt>
                <c:pt idx="39">
                  <c:v>429.4</c:v>
                </c:pt>
                <c:pt idx="40">
                  <c:v>420.9</c:v>
                </c:pt>
                <c:pt idx="41">
                  <c:v>456.4</c:v>
                </c:pt>
                <c:pt idx="42">
                  <c:v>473.5</c:v>
                </c:pt>
                <c:pt idx="43" formatCode="General">
                  <c:v>492.5</c:v>
                </c:pt>
                <c:pt idx="44" formatCode="General">
                  <c:v>518.70000000000005</c:v>
                </c:pt>
                <c:pt idx="45" formatCode="General">
                  <c:v>557.4</c:v>
                </c:pt>
                <c:pt idx="46" formatCode="General">
                  <c:v>602.1</c:v>
                </c:pt>
                <c:pt idx="47" formatCode="General">
                  <c:v>666.5</c:v>
                </c:pt>
                <c:pt idx="48" formatCode="General">
                  <c:v>727.8</c:v>
                </c:pt>
                <c:pt idx="49">
                  <c:v>793.9</c:v>
                </c:pt>
                <c:pt idx="50">
                  <c:v>833.4</c:v>
                </c:pt>
                <c:pt idx="51">
                  <c:v>887.8</c:v>
                </c:pt>
                <c:pt idx="52">
                  <c:v>921.7</c:v>
                </c:pt>
                <c:pt idx="53">
                  <c:v>969</c:v>
                </c:pt>
                <c:pt idx="54">
                  <c:v>1007</c:v>
                </c:pt>
              </c:numCache>
            </c:numRef>
          </c:val>
        </c:ser>
        <c:axId val="147241216"/>
        <c:axId val="148067072"/>
      </c:barChart>
      <c:catAx>
        <c:axId val="147241216"/>
        <c:scaling>
          <c:orientation val="minMax"/>
        </c:scaling>
        <c:axPos val="b"/>
        <c:majorTickMark val="none"/>
        <c:tickLblPos val="nextTo"/>
        <c:crossAx val="148067072"/>
        <c:crosses val="autoZero"/>
        <c:lblAlgn val="ctr"/>
        <c:lblOffset val="100"/>
      </c:catAx>
      <c:valAx>
        <c:axId val="148067072"/>
        <c:scaling>
          <c:orientation val="minMax"/>
        </c:scaling>
        <c:axPos val="l"/>
        <c:majorGridlines/>
        <c:numFmt formatCode="0.0" sourceLinked="1"/>
        <c:majorTickMark val="none"/>
        <c:minorTickMark val="in"/>
        <c:tickLblPos val="nextTo"/>
        <c:spPr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c:spPr>
        <c:crossAx val="147241216"/>
        <c:crosses val="autoZero"/>
        <c:crossBetween val="between"/>
      </c:valAx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howVal val="1"/>
          </c:dLbls>
          <c:cat>
            <c:strRef>
              <c:f>Sheet2!$A$1:$A$12</c:f>
              <c:strCache>
                <c:ptCount val="12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</c:strCache>
            </c:strRef>
          </c:cat>
          <c:val>
            <c:numRef>
              <c:f>Sheet2!$B$1:$B$12</c:f>
              <c:numCache>
                <c:formatCode>General</c:formatCode>
                <c:ptCount val="12"/>
                <c:pt idx="0">
                  <c:v>4833</c:v>
                </c:pt>
                <c:pt idx="1">
                  <c:v>4971</c:v>
                </c:pt>
                <c:pt idx="2">
                  <c:v>5112</c:v>
                </c:pt>
                <c:pt idx="3">
                  <c:v>5378</c:v>
                </c:pt>
                <c:pt idx="4">
                  <c:v>5725</c:v>
                </c:pt>
                <c:pt idx="5">
                  <c:v>6219</c:v>
                </c:pt>
                <c:pt idx="6">
                  <c:v>6524</c:v>
                </c:pt>
                <c:pt idx="7">
                  <c:v>6920</c:v>
                </c:pt>
                <c:pt idx="8">
                  <c:v>7246</c:v>
                </c:pt>
                <c:pt idx="9">
                  <c:v>7651</c:v>
                </c:pt>
                <c:pt idx="10">
                  <c:v>8224</c:v>
                </c:pt>
                <c:pt idx="11">
                  <c:v>8640</c:v>
                </c:pt>
              </c:numCache>
            </c:numRef>
          </c:val>
        </c:ser>
        <c:axId val="148232448"/>
        <c:axId val="148238336"/>
      </c:barChart>
      <c:catAx>
        <c:axId val="148232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238336"/>
        <c:crosses val="autoZero"/>
        <c:auto val="1"/>
        <c:lblAlgn val="ctr"/>
        <c:lblOffset val="100"/>
      </c:catAx>
      <c:valAx>
        <c:axId val="148238336"/>
        <c:scaling>
          <c:orientation val="minMax"/>
        </c:scaling>
        <c:axPos val="l"/>
        <c:majorGridlines/>
        <c:numFmt formatCode="General" sourceLinked="1"/>
        <c:tickLblPos val="nextTo"/>
        <c:crossAx val="14823244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plotArea>
    <c:plotVisOnly val="1"/>
  </c:chart>
  <c:txPr>
    <a:bodyPr/>
    <a:lstStyle/>
    <a:p>
      <a:pPr>
        <a:defRPr sz="20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31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14300" h="25400"/>
            </a:sp3d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</c:dLbls>
          <c:cat>
            <c:strRef>
              <c:f>Sheet1!$A$2:$A$5</c:f>
              <c:strCache>
                <c:ptCount val="3"/>
                <c:pt idx="0">
                  <c:v>AEROPLANE</c:v>
                </c:pt>
                <c:pt idx="1">
                  <c:v>CAR</c:v>
                </c:pt>
                <c:pt idx="2">
                  <c:v>HSR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AEROPLANE</c:v>
                </c:pt>
                <c:pt idx="1">
                  <c:v>CAR</c:v>
                </c:pt>
                <c:pt idx="2">
                  <c:v>HSR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PLANE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AEROPLANE</c:v>
                </c:pt>
                <c:pt idx="1">
                  <c:v>CAR</c:v>
                </c:pt>
                <c:pt idx="2">
                  <c:v>HSR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158984832"/>
        <c:axId val="159195520"/>
      </c:barChart>
      <c:catAx>
        <c:axId val="158984832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en-US"/>
          </a:p>
        </c:txPr>
        <c:crossAx val="159195520"/>
        <c:crosses val="autoZero"/>
        <c:auto val="1"/>
        <c:lblAlgn val="ctr"/>
        <c:lblOffset val="100"/>
      </c:catAx>
      <c:valAx>
        <c:axId val="159195520"/>
        <c:scaling>
          <c:orientation val="minMax"/>
        </c:scaling>
        <c:axPos val="b"/>
        <c:majorGridlines/>
        <c:numFmt formatCode="General" sourceLinked="1"/>
        <c:tickLblPos val="nextTo"/>
        <c:crossAx val="158984832"/>
        <c:crosses val="autoZero"/>
        <c:crossBetween val="between"/>
      </c:valAx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showVal val="1"/>
            </c:dLbl>
            <c:delete val="1"/>
          </c:dLbls>
          <c:cat>
            <c:strRef>
              <c:f>Sheet1!$A$2:$A$8</c:f>
              <c:strCache>
                <c:ptCount val="7"/>
                <c:pt idx="0">
                  <c:v>HIGH SPEED RAIL</c:v>
                </c:pt>
                <c:pt idx="1">
                  <c:v>RAPID TRAIN</c:v>
                </c:pt>
                <c:pt idx="2">
                  <c:v>COMMUTER TRAIN</c:v>
                </c:pt>
                <c:pt idx="3">
                  <c:v>REGIONAL TRAIN</c:v>
                </c:pt>
                <c:pt idx="4">
                  <c:v>BUS</c:v>
                </c:pt>
                <c:pt idx="5">
                  <c:v>PRIVATE CAR</c:v>
                </c:pt>
                <c:pt idx="6">
                  <c:v>PLANE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180</c:v>
                </c:pt>
                <c:pt idx="1">
                  <c:v>120</c:v>
                </c:pt>
                <c:pt idx="2">
                  <c:v>100</c:v>
                </c:pt>
                <c:pt idx="3">
                  <c:v>60</c:v>
                </c:pt>
                <c:pt idx="4">
                  <c:v>61</c:v>
                </c:pt>
                <c:pt idx="5">
                  <c:v>45</c:v>
                </c:pt>
                <c:pt idx="6">
                  <c:v>25</c:v>
                </c:pt>
              </c:numCache>
            </c:numRef>
          </c:val>
        </c:ser>
        <c:axId val="158995584"/>
        <c:axId val="158997120"/>
      </c:barChart>
      <c:catAx>
        <c:axId val="158995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158997120"/>
        <c:crosses val="autoZero"/>
        <c:auto val="1"/>
        <c:lblAlgn val="ctr"/>
        <c:lblOffset val="100"/>
      </c:catAx>
      <c:valAx>
        <c:axId val="1589971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995584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EUROS</a:t>
            </a:r>
            <a:r>
              <a:rPr lang="en-US" sz="2000" baseline="0" dirty="0" smtClean="0"/>
              <a:t> PER THOUSAND PASSENGER KILOMETRES</a:t>
            </a:r>
            <a:endParaRPr lang="en-US" sz="2000" dirty="0"/>
          </a:p>
        </c:rich>
      </c:tx>
      <c:layout>
        <c:manualLayout>
          <c:xMode val="edge"/>
          <c:yMode val="edge"/>
          <c:x val="0.23265432098765432"/>
          <c:y val="2.5701063682829167E-3"/>
        </c:manualLayout>
      </c:layout>
    </c:title>
    <c:view3D>
      <c:rAngAx val="1"/>
    </c:view3D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1.2345679012345692E-2"/>
                  <c:y val="-0.32311944559561667"/>
                </c:manualLayout>
              </c:layout>
              <c:showVal val="1"/>
            </c:dLbl>
            <c:dLbl>
              <c:idx val="1"/>
              <c:layout>
                <c:manualLayout>
                  <c:x val="1.3888888888888911E-2"/>
                  <c:y val="-0.21231500667679717"/>
                </c:manualLayout>
              </c:layout>
              <c:showVal val="1"/>
            </c:dLbl>
            <c:dLbl>
              <c:idx val="2"/>
              <c:layout>
                <c:manualLayout>
                  <c:x val="1.5432098765432115E-2"/>
                  <c:y val="-0.17630819173919077"/>
                </c:manualLayout>
              </c:layout>
              <c:showVal val="1"/>
            </c:dLbl>
            <c:dLbl>
              <c:idx val="3"/>
              <c:layout>
                <c:manualLayout>
                  <c:x val="9.2592592592592813E-3"/>
                  <c:y val="-0.26598333103098981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CAR</c:v>
                </c:pt>
                <c:pt idx="1">
                  <c:v>BUS</c:v>
                </c:pt>
                <c:pt idx="2">
                  <c:v>HIGH SPEED RAIL</c:v>
                </c:pt>
                <c:pt idx="3">
                  <c:v>AEROPLANE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37.700000000000003</c:v>
                </c:pt>
                <c:pt idx="2">
                  <c:v>22.9</c:v>
                </c:pt>
                <c:pt idx="3">
                  <c:v>52.5</c:v>
                </c:pt>
              </c:numCache>
            </c:numRef>
          </c:val>
        </c:ser>
        <c:shape val="cylinder"/>
        <c:axId val="160351360"/>
        <c:axId val="160352896"/>
        <c:axId val="0"/>
      </c:bar3DChart>
      <c:catAx>
        <c:axId val="1603513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0352896"/>
        <c:crosses val="autoZero"/>
        <c:auto val="1"/>
        <c:lblAlgn val="ctr"/>
        <c:lblOffset val="100"/>
      </c:catAx>
      <c:valAx>
        <c:axId val="160352896"/>
        <c:scaling>
          <c:orientation val="minMax"/>
        </c:scaling>
        <c:axPos val="l"/>
        <c:majorGridlines/>
        <c:numFmt formatCode="General" sourceLinked="1"/>
        <c:tickLblPos val="nextTo"/>
        <c:crossAx val="160351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0.71296</cdr:x>
      <cdr:y>0.75806</cdr:y>
    </cdr:from>
    <cdr:to>
      <cdr:x>0.82407</cdr:x>
      <cdr:y>0.95161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67400" y="3581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0.02778</cdr:x>
      <cdr:y>0.08065</cdr:y>
    </cdr:from>
    <cdr:to>
      <cdr:x>0.08333</cdr:x>
      <cdr:y>0.17742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" y="3810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0.0463</cdr:x>
      <cdr:y>0.09677</cdr:y>
    </cdr:from>
    <cdr:to>
      <cdr:x>0.15741</cdr:x>
      <cdr:y>0.33871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" y="457200"/>
          <a:ext cx="914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FD9F-2882-449B-9F80-E94781F0B264}" type="datetimeFigureOut">
              <a:rPr lang="en-IN" smtClean="0"/>
              <a:pPr/>
              <a:t>16-09-2014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C768F-2B79-4806-8FB9-EB15256C6E6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1C98-7837-4466-B7B3-B012DED089A7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1C98-7837-4466-B7B3-B012DED089A7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.search.yahoo.com/_ylt=A2oKiHAunxZUTBYA_J_GHAx.;_ylu=X3oDMTBpcGszamw0BHNlYwNmcC1pbWcEc2xrA2ltZw--/RV=2/RE=1410797487/RO=11/RU=http:/le-saut.blogspot.com/2010/03/choo-choo.html/RK=0/RS=rrGWFki.Sfl7B_HyParichgNoWQ-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.search.yahoo.com/_ylt=A2oKiHM3ihZULRsA.afGHAx.;_ylu=X3oDMTBpcGszamw0BHNlYwNmcC1pbWcEc2xrA2ltZw--/RV=2/RE=1410792119/RO=11/RU=http:/di.dorsch.de/en/projects/project/dproject/hajama-sawa-railway-project-1/show/Project/RK=0/RS=CLUBqlk9MApChLHDTHX.YubAyo0-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BIRTH OF RAILWAYS AND THEIR IMPACT ON ECONOMIC &amp; SOCIAL GEOGRAPHY 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+ DEVELOPMENT OF RAILWAY NETWORKS EMERGENCE OF DIVERSE SYSTEM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NAIR – 16</a:t>
            </a:r>
            <a:r>
              <a:rPr lang="en-US" baseline="30000" dirty="0" smtClean="0"/>
              <a:t>th</a:t>
            </a:r>
            <a:r>
              <a:rPr lang="en-US" dirty="0" smtClean="0"/>
              <a:t> SEPTEMBER 2014</a:t>
            </a:r>
          </a:p>
          <a:p>
            <a:r>
              <a:rPr lang="en-US" dirty="0" smtClean="0"/>
              <a:t>BIMSTEC PROGRAMME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DEVELOPMENTS IN SOUTH AMERICA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RAILWAY MILEAGE IN SOME LATIN AMERICAN COUNTRIES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1890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1900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1912</a:t>
                      </a:r>
                      <a:endParaRPr lang="en-IN" sz="28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ARGENTINA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9254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16767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32212</a:t>
                      </a:r>
                      <a:endParaRPr lang="en-IN" sz="28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BRAZIL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9973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15316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23491</a:t>
                      </a:r>
                      <a:endParaRPr lang="en-IN" sz="28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MEXICO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9718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13585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20447</a:t>
                      </a:r>
                      <a:endParaRPr lang="en-IN" sz="28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CHILE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2747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4354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7260</a:t>
                      </a:r>
                      <a:endParaRPr lang="en-IN" sz="28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CUBA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1731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1960</a:t>
                      </a:r>
                      <a:endParaRPr lang="en-IN" sz="28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3803</a:t>
                      </a:r>
                      <a:endParaRPr lang="en-IN" sz="2800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IN LATIN AMERICA TO ECONOMY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STUDIES REVEAL THAT THOSE LATIN AMERICAN COUNTRIES THAT INVESTED HEAVILY IN RAILWAYS OBTAINED BETTER BENEFITS THAN  EUROPEAN &amp; NORTH AMERICAN ECONOMIES</a:t>
            </a:r>
          </a:p>
          <a:p>
            <a:r>
              <a:rPr lang="en-US" dirty="0" smtClean="0"/>
              <a:t>IN CASE OF DIRECT CONTRIBUTION OF RAILWAYS TO PRODUCTIVITY GROWTH IN CASE OF ARGENTINA &amp; MEXICO DIRECT BENEFITS WERE 20% TO 25% OF TOTAL GROWTH IN INCOME PER CAPITA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INDIAN EXPERIENCE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EXPERIENCE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TRAIN APRIL 1853</a:t>
            </a:r>
          </a:p>
          <a:p>
            <a:r>
              <a:rPr lang="en-US" dirty="0" smtClean="0"/>
              <a:t>INVESTMENT BY PRIVATE COMPANIES</a:t>
            </a:r>
          </a:p>
          <a:p>
            <a:r>
              <a:rPr lang="en-US" dirty="0" smtClean="0"/>
              <a:t>STRONG GOVERNMENT CONTROL</a:t>
            </a:r>
          </a:p>
          <a:p>
            <a:r>
              <a:rPr lang="en-US" dirty="0" smtClean="0"/>
              <a:t>LARGE NUMBER OF COMPANIES</a:t>
            </a:r>
          </a:p>
          <a:p>
            <a:pPr lvl="1"/>
            <a:r>
              <a:rPr lang="en-US" dirty="0" smtClean="0"/>
              <a:t>GIP, EIR, BB&amp;CI, O&amp;RR, BNR, NWR, MADRAS RAILWAY, SIR, RMR</a:t>
            </a:r>
          </a:p>
          <a:p>
            <a:pPr lvl="1"/>
            <a:r>
              <a:rPr lang="en-US" dirty="0" smtClean="0"/>
              <a:t>PRINCELY STATE RAILWAYS e.g. </a:t>
            </a:r>
            <a:r>
              <a:rPr lang="en-US" dirty="0" err="1" smtClean="0"/>
              <a:t>Nizam’s</a:t>
            </a:r>
            <a:r>
              <a:rPr lang="en-US" dirty="0" smtClean="0"/>
              <a:t> State Railway</a:t>
            </a:r>
          </a:p>
          <a:p>
            <a:pPr lvl="1"/>
            <a:r>
              <a:rPr lang="en-US" dirty="0" smtClean="0"/>
              <a:t>GOVERNMENT ALSO CONSTRUCTED LINES</a:t>
            </a:r>
          </a:p>
          <a:p>
            <a:r>
              <a:rPr lang="en-US" dirty="0" smtClean="0"/>
              <a:t>RAPID GROWTH OF NETWORK ALL OVER INDIA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RAILWAYS 1911</a:t>
            </a:r>
            <a:endParaRPr lang="en-IN" dirty="0"/>
          </a:p>
        </p:txBody>
      </p:sp>
      <p:pic>
        <p:nvPicPr>
          <p:cNvPr id="1026" name="Picture 2" descr="C:\Users\MD BDRCL\Documents\PERSONAL VNM\STATION PHOTOS\MAPS\RAILWAY MAPS\imperial gazetter map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781800" cy="5395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OBJECTIVES OF RAILWAY CONSTRUCTION IN INDIA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FACILITATE BETTER ADMINISTRATIVE CONTROL OVER A LARGE COUNTRY</a:t>
            </a:r>
          </a:p>
          <a:p>
            <a:r>
              <a:rPr lang="en-US" dirty="0" smtClean="0"/>
              <a:t>TO ENABLE LARGE SCALE EXPORTS FROM INDIA – COTTON, WHEAT, INDIGO THROUGH BOMBAY, MADRAS &amp; CALCUTTA</a:t>
            </a:r>
          </a:p>
          <a:p>
            <a:r>
              <a:rPr lang="en-US" dirty="0" smtClean="0"/>
              <a:t>TO ENABLE IMPORTS OF TEXTILES AND FINISHED PRODUCTS</a:t>
            </a:r>
          </a:p>
          <a:p>
            <a:r>
              <a:rPr lang="en-US" dirty="0" smtClean="0"/>
              <a:t>A STRATEGIC ASSET FOR PROTECTION OF ITS FRONTIERS PARTICULARLY THE NORTH WEST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PHASES IN FINANCING &amp; MANAGEMENT OF INDIAN RAILWAYS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b="1" dirty="0" smtClean="0"/>
              <a:t>1849-1861 	CLASSIC GUARANTEE PHASE</a:t>
            </a:r>
          </a:p>
          <a:p>
            <a:r>
              <a:rPr lang="en-US" b="1" dirty="0" smtClean="0"/>
              <a:t>1862 – 1867 	UNAIDED COMPANIES </a:t>
            </a:r>
          </a:p>
          <a:p>
            <a:r>
              <a:rPr lang="en-US" b="1" dirty="0" smtClean="0"/>
              <a:t>1868 – 1880 	STATE ENTERPRISE</a:t>
            </a:r>
          </a:p>
          <a:p>
            <a:r>
              <a:rPr lang="en-US" b="1" dirty="0" smtClean="0"/>
              <a:t>1881-1900	PRIVATE &amp; PUBLIC ENTERPRISE</a:t>
            </a:r>
          </a:p>
          <a:p>
            <a:r>
              <a:rPr lang="en-US" b="1" dirty="0" smtClean="0"/>
              <a:t>1900 – 1914	STATE FINANCED CONSTRUCTION</a:t>
            </a:r>
            <a:endParaRPr lang="en-IN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RAIL NETWORK IN UNITED PROVINCES</a:t>
            </a:r>
            <a:br>
              <a:rPr lang="en-US" sz="3600" b="1" dirty="0" smtClean="0"/>
            </a:br>
            <a:r>
              <a:rPr lang="en-US" sz="3600" b="1" dirty="0" smtClean="0"/>
              <a:t>IN 1881</a:t>
            </a:r>
            <a:endParaRPr lang="en-IN" sz="3600" b="1" dirty="0"/>
          </a:p>
        </p:txBody>
      </p:sp>
      <p:pic>
        <p:nvPicPr>
          <p:cNvPr id="1026" name="Picture 2" descr="C:\Users\MD BDRCL\Documents\PPP\BIMSTEC LECTURE 2\UP RAIL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12086"/>
            <a:ext cx="8229600" cy="50823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 BORNE TRADE IN UNITED PROVINCES 1880-1914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06500"/>
                <a:gridCol w="1849967"/>
                <a:gridCol w="1286933"/>
                <a:gridCol w="1930400"/>
                <a:gridCol w="96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YEAR</a:t>
                      </a:r>
                      <a:endParaRPr lang="en-IN" sz="1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EXPORTS</a:t>
                      </a:r>
                      <a:endParaRPr lang="en-IN" sz="1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EXPORT COMMODITIES</a:t>
                      </a:r>
                      <a:endParaRPr lang="en-IN" sz="1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IMPORTS</a:t>
                      </a:r>
                      <a:endParaRPr lang="en-IN" sz="1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IMPORT COMMODITIES</a:t>
                      </a:r>
                      <a:endParaRPr lang="en-IN" sz="1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TOTAL</a:t>
                      </a:r>
                      <a:endParaRPr lang="en-IN" sz="1800" b="1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1880-84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(WHEAT,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177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(GRAIN &amp;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375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1885-89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237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OTH. GRAIN,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204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COAL)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442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1890-94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283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SUGAR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270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553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1895-99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333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COTTON &amp;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337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671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1900-04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497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OIL SEED)</a:t>
                      </a:r>
                      <a:endParaRPr lang="en-IN" b="1" dirty="0">
                        <a:solidFill>
                          <a:srgbClr val="002060"/>
                        </a:solidFill>
                      </a:endParaRPr>
                    </a:p>
                  </a:txBody>
                  <a:tcPr marL="96520" marR="965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345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843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1905-09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382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526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908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1910-14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611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678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1289</a:t>
                      </a:r>
                      <a:endParaRPr lang="en-IN" sz="2400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791200"/>
            <a:ext cx="423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Figures: Annual Average in ’00,000 </a:t>
            </a:r>
            <a:r>
              <a:rPr lang="en-US" dirty="0" err="1" smtClean="0"/>
              <a:t>Maunds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SESSION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BIRTH OF RAILWAYS IN UK</a:t>
            </a:r>
          </a:p>
          <a:p>
            <a:r>
              <a:rPr lang="en-US" b="1" dirty="0" smtClean="0"/>
              <a:t>THE US EXPERIENCE</a:t>
            </a:r>
          </a:p>
          <a:p>
            <a:r>
              <a:rPr lang="en-US" b="1" dirty="0" smtClean="0"/>
              <a:t>SOUTH AMERICA</a:t>
            </a:r>
          </a:p>
          <a:p>
            <a:r>
              <a:rPr lang="en-US" b="1" dirty="0" smtClean="0"/>
              <a:t>INDIAN EXPERIENCE</a:t>
            </a:r>
          </a:p>
          <a:p>
            <a:r>
              <a:rPr lang="en-US" b="1" dirty="0" smtClean="0"/>
              <a:t>RAILWAYS IN SOME SMALLER COUNTRIES</a:t>
            </a:r>
          </a:p>
          <a:p>
            <a:r>
              <a:rPr lang="en-US" b="1" dirty="0" smtClean="0"/>
              <a:t>ISSUES FACING RAILWAYS </a:t>
            </a:r>
            <a:r>
              <a:rPr lang="en-US" b="1" dirty="0" smtClean="0"/>
              <a:t>TODAY</a:t>
            </a:r>
          </a:p>
          <a:p>
            <a:r>
              <a:rPr lang="en-US" b="1" dirty="0" smtClean="0"/>
              <a:t>RAILWAY REVIVAL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EMPLOYMENT IN TRANSPORTATION IN UNITED PROVINCES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INDIA AVERAGE RAILWAY RATES 1865-1915 (IN PIES)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08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 PASSENGER MILE</a:t>
                      </a:r>
                      <a:endParaRPr lang="en-IN" sz="24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 MAUND MILE</a:t>
                      </a:r>
                      <a:endParaRPr lang="en-IN" sz="2400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1865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3.50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0.40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1875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3.50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0.33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1885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2.52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0.25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1895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2.49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0.23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1905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2.47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0.19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1915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2.44</a:t>
                      </a:r>
                      <a:endParaRPr lang="en-IN" sz="2800" b="1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0.16</a:t>
                      </a:r>
                      <a:endParaRPr lang="en-IN" sz="2800" b="1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ISSUES WHICH IMPACTED EARLY COMMERCIAL GROWTH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POLICIES</a:t>
            </a:r>
          </a:p>
          <a:p>
            <a:r>
              <a:rPr lang="en-US" dirty="0" smtClean="0"/>
              <a:t>COMMERCIAL PERFORMANCE</a:t>
            </a:r>
          </a:p>
          <a:p>
            <a:r>
              <a:rPr lang="en-US" dirty="0" smtClean="0"/>
              <a:t>RATING POLICIES</a:t>
            </a:r>
          </a:p>
          <a:p>
            <a:r>
              <a:rPr lang="en-US" dirty="0" smtClean="0"/>
              <a:t>EFFICIENCY IMPROVEMENT</a:t>
            </a:r>
          </a:p>
          <a:p>
            <a:r>
              <a:rPr lang="en-US" dirty="0" smtClean="0"/>
              <a:t>FUEL ECONOMY</a:t>
            </a:r>
          </a:p>
          <a:p>
            <a:r>
              <a:rPr lang="en-US" dirty="0" smtClean="0"/>
              <a:t>REDUCTION OF LABOUR COSTS</a:t>
            </a:r>
          </a:p>
          <a:p>
            <a:r>
              <a:rPr lang="en-US" dirty="0" smtClean="0"/>
              <a:t>OPERATIONAL EFFICIENCY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 OF RAILWAYS TO INDIA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 PRE INDEPENDENT INDIA</a:t>
            </a:r>
          </a:p>
          <a:p>
            <a:pPr lvl="1"/>
            <a:r>
              <a:rPr lang="en-US" sz="2400" dirty="0" smtClean="0"/>
              <a:t>INTERNATIONAL TRADE</a:t>
            </a:r>
          </a:p>
          <a:p>
            <a:pPr lvl="1"/>
            <a:r>
              <a:rPr lang="en-US" sz="2400" dirty="0" smtClean="0"/>
              <a:t>CREATION OF A NATIONAL MARKET SOME PRICE CONVERSION</a:t>
            </a:r>
          </a:p>
          <a:p>
            <a:pPr lvl="1"/>
            <a:r>
              <a:rPr lang="en-US" sz="2400" dirty="0" smtClean="0"/>
              <a:t>CONVENIENT TRAVEL</a:t>
            </a:r>
          </a:p>
          <a:p>
            <a:pPr lvl="1"/>
            <a:r>
              <a:rPr lang="en-US" sz="2400" dirty="0" smtClean="0"/>
              <a:t>NO INDUSTRIALIZATION</a:t>
            </a:r>
          </a:p>
          <a:p>
            <a:r>
              <a:rPr lang="en-US" sz="2800" dirty="0" smtClean="0"/>
              <a:t>POST INDEPENDENCE</a:t>
            </a:r>
          </a:p>
          <a:p>
            <a:pPr lvl="1"/>
            <a:r>
              <a:rPr lang="en-US" sz="2400" dirty="0" smtClean="0"/>
              <a:t>RAPID GROWTH OF INDUSTRIALIZATION</a:t>
            </a:r>
          </a:p>
          <a:p>
            <a:pPr lvl="1"/>
            <a:r>
              <a:rPr lang="en-US" sz="2400" dirty="0" smtClean="0"/>
              <a:t>NATIONAL INTEGRATION (OFTEN UNDER-ESTIMATED)</a:t>
            </a:r>
          </a:p>
          <a:p>
            <a:pPr lvl="1"/>
            <a:r>
              <a:rPr lang="en-US" sz="2400" dirty="0" smtClean="0"/>
              <a:t>GROWTH IN MOBILITY</a:t>
            </a:r>
          </a:p>
          <a:p>
            <a:pPr lvl="1"/>
            <a:r>
              <a:rPr lang="en-US" sz="2400" dirty="0" smtClean="0"/>
              <a:t>RAILWAYS FINDING IT DIFFICULT TO KEEP PACE WITH DEMAAND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FREIGHT TRAFFIC</a:t>
            </a:r>
            <a:endParaRPr lang="en-IN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533400" y="1600200"/>
          <a:ext cx="80771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GROWTH IN ORIGINATING PASSENGERS</a:t>
            </a:r>
            <a:br>
              <a:rPr lang="en-US" sz="3600" b="1" dirty="0" smtClean="0"/>
            </a:br>
            <a:r>
              <a:rPr lang="en-US" sz="3600" b="1" dirty="0" smtClean="0"/>
              <a:t>IN MILLIONS</a:t>
            </a:r>
            <a:endParaRPr lang="en-IN" sz="36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62000" y="16002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EAST</a:t>
            </a:r>
            <a:br>
              <a:rPr lang="en-US" dirty="0" smtClean="0"/>
            </a:br>
            <a:r>
              <a:rPr lang="en-US" dirty="0" smtClean="0"/>
              <a:t>- HEDJAZ RAILWAY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HEDJAZ RAILWAY IN 1914</a:t>
            </a:r>
            <a:endParaRPr lang="en-IN" dirty="0"/>
          </a:p>
        </p:txBody>
      </p:sp>
      <p:pic>
        <p:nvPicPr>
          <p:cNvPr id="22530" name="Picture 2" descr="http://upload.wikimedia.org/wikipedia/en/thumb/c/c5/Ferrocarril_del_hiyaz_EN.PNG/640px-Ferrocarril_del_hiyaz_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810000" cy="5263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AQABA RAILWAY CORPORATION</a:t>
            </a:r>
            <a:endParaRPr lang="en-IN" dirty="0"/>
          </a:p>
        </p:txBody>
      </p:sp>
      <p:pic>
        <p:nvPicPr>
          <p:cNvPr id="26626" name="Picture 2" descr="http://4.bp.blogspot.com/_065MCO3EJUA/S6fkzS_JvUI/AAAAAAAAALA/sTMIrnNyShs/s400/Jordan+R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60448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HEDJAZ RAILWAY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HEDJAZ RAILWAY WAS BUILT PRIMARILY FOR PILGRIMS TO VISIT MECCA /MEDINA</a:t>
            </a:r>
          </a:p>
          <a:p>
            <a:r>
              <a:rPr lang="en-US" dirty="0" smtClean="0"/>
              <a:t>THE RAILWAY WAS OPPOSED &amp; ATTACKED FROM THE BEGINNING BY ARAB TRIBES</a:t>
            </a:r>
          </a:p>
          <a:p>
            <a:r>
              <a:rPr lang="en-US" dirty="0" smtClean="0"/>
              <a:t>ONLY SURVIVING SECTION IS THE AQABA RAILWAY IN JORDAN WHICH CATERS TO EXPORT OF PHOSPHATES THROUGH AQABA</a:t>
            </a:r>
          </a:p>
          <a:p>
            <a:r>
              <a:rPr lang="en-US" dirty="0" smtClean="0"/>
              <a:t>BENEFITS OF A RAILWAY ONLY COME IN A STABLE &amp; PEACEFUL POLITICAL  ENVIRONMENT 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BIRTH OF RAILWAYS IN U.K.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IRAQ RAILWAYS</a:t>
            </a:r>
            <a:endParaRPr lang="en-IN" dirty="0"/>
          </a:p>
        </p:txBody>
      </p:sp>
      <p:pic>
        <p:nvPicPr>
          <p:cNvPr id="1026" name="Picture 2" descr="http://di.dorsch.de/typo3temp/pics/rw509-1_01_816eda2b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799"/>
            <a:ext cx="7848600" cy="5181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MOZAMBIQUE RAILWAYS</a:t>
            </a:r>
            <a:br>
              <a:rPr lang="en-US" dirty="0" smtClean="0"/>
            </a:br>
            <a:r>
              <a:rPr lang="en-US" dirty="0" smtClean="0"/>
              <a:t>- A UNIQUE ROLE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8" name="Picture 4" descr="Map Of Mozambique Southern Northern Section Us Army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799"/>
            <a:ext cx="5137403" cy="63686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MOZAMBIQUE RAILWAY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INDEPENDENT CORRIDORS</a:t>
            </a:r>
          </a:p>
          <a:p>
            <a:r>
              <a:rPr lang="en-US" dirty="0" smtClean="0"/>
              <a:t>EACH CORRIDOR CATERS TO TRAFFIC FROM LANDLOCKED COUNTRIES TO PORTS</a:t>
            </a:r>
          </a:p>
          <a:p>
            <a:pPr lvl="1"/>
            <a:r>
              <a:rPr lang="en-US" dirty="0" smtClean="0"/>
              <a:t>NORTH : </a:t>
            </a:r>
            <a:r>
              <a:rPr lang="en-US" dirty="0" smtClean="0">
                <a:solidFill>
                  <a:srgbClr val="FF0000"/>
                </a:solidFill>
              </a:rPr>
              <a:t>MALAWI</a:t>
            </a:r>
          </a:p>
          <a:p>
            <a:pPr lvl="1"/>
            <a:r>
              <a:rPr lang="en-US" dirty="0" smtClean="0"/>
              <a:t>CENTRE: </a:t>
            </a:r>
            <a:r>
              <a:rPr lang="en-US" dirty="0" smtClean="0">
                <a:solidFill>
                  <a:srgbClr val="FF0000"/>
                </a:solidFill>
              </a:rPr>
              <a:t>ZIMBABWE, MALAWI</a:t>
            </a:r>
          </a:p>
          <a:p>
            <a:pPr lvl="1"/>
            <a:r>
              <a:rPr lang="en-US" dirty="0" smtClean="0"/>
              <a:t>SOUTH: </a:t>
            </a:r>
            <a:r>
              <a:rPr lang="en-US" dirty="0" smtClean="0">
                <a:solidFill>
                  <a:srgbClr val="FF0000"/>
                </a:solidFill>
              </a:rPr>
              <a:t>ZIMBABWE, SOUTH AFRICA &amp; SWAZILAND</a:t>
            </a:r>
          </a:p>
          <a:p>
            <a:r>
              <a:rPr lang="en-US" dirty="0" smtClean="0"/>
              <a:t>VIRTUALLY NO INTERNAL TRAFFIC</a:t>
            </a:r>
          </a:p>
          <a:p>
            <a:r>
              <a:rPr lang="en-US" dirty="0" smtClean="0"/>
              <a:t>DEVELOPMENT OF SPECIALIZED TERMINALS FOR SUGAR, COAL, CITRUS FRUIT, CONTAINERS</a:t>
            </a:r>
          </a:p>
          <a:p>
            <a:r>
              <a:rPr lang="en-US" dirty="0" smtClean="0"/>
              <a:t>TRAFFIC EFFECTED BY POLITICAL ENVIRONMENT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FACED BY RAILWAYS  BETWEEN 1920-1970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FACED BY RAILWAYS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MOUNTING COMPETITION FROM ROAD</a:t>
            </a:r>
          </a:p>
          <a:p>
            <a:r>
              <a:rPr lang="en-US" dirty="0" smtClean="0"/>
              <a:t>RAILWAY SYSTEMS RUN DOWN DURING WAR</a:t>
            </a:r>
          </a:p>
          <a:p>
            <a:r>
              <a:rPr lang="en-US" dirty="0" smtClean="0"/>
              <a:t>LOSS IN PROFITABILITY – DECLINE IN OPERATING RATIO</a:t>
            </a:r>
          </a:p>
          <a:p>
            <a:r>
              <a:rPr lang="en-US" dirty="0" smtClean="0"/>
              <a:t>PASSENGER BUSINESS BECAME LOSS MAKING. IN NORTH AMERICA TOTAL DECLINE.</a:t>
            </a:r>
          </a:p>
          <a:p>
            <a:r>
              <a:rPr lang="en-US" dirty="0" smtClean="0"/>
              <a:t>RAILWAY SYSTEMS IN MANY NEWLY INDEPENDENT COUNTRIES WENT INTO DISUSE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REVIVAL 1980’S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TECHNOLOGICAL IMPROVEMENTS</a:t>
            </a:r>
          </a:p>
          <a:p>
            <a:pPr lvl="1"/>
            <a:r>
              <a:rPr lang="en-US" dirty="0" smtClean="0"/>
              <a:t>SIGNALLING</a:t>
            </a:r>
          </a:p>
          <a:p>
            <a:pPr lvl="1"/>
            <a:r>
              <a:rPr lang="en-US" dirty="0" smtClean="0"/>
              <a:t>TRACK STRUCTURE </a:t>
            </a:r>
          </a:p>
          <a:p>
            <a:pPr lvl="1"/>
            <a:r>
              <a:rPr lang="en-US" dirty="0" smtClean="0"/>
              <a:t>ROLLING STOCK</a:t>
            </a:r>
          </a:p>
          <a:p>
            <a:pPr lvl="1"/>
            <a:r>
              <a:rPr lang="en-US" dirty="0" smtClean="0"/>
              <a:t>HEAVY HAUL – LONG HAUL</a:t>
            </a:r>
          </a:p>
          <a:p>
            <a:pPr lvl="1"/>
            <a:r>
              <a:rPr lang="en-US" dirty="0" smtClean="0"/>
              <a:t>HIGH SPEED RAIL</a:t>
            </a:r>
          </a:p>
          <a:p>
            <a:pPr lvl="1"/>
            <a:r>
              <a:rPr lang="en-US" dirty="0" smtClean="0"/>
              <a:t>SUBURBAN SYSTEMS</a:t>
            </a:r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RAILWAY REVIVAL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REALIZATION AMONG POLICY MAKERS OF RAIL BENEFITS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ENVIRONMENTAL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ENERGY EFFICIENCY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LAND USE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MINIMAL EXTERNAL COST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lvl="1"/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CO2 EMISSIONS</a:t>
            </a:r>
            <a:br>
              <a:rPr lang="en-US" b="1" dirty="0" smtClean="0"/>
            </a:br>
            <a:r>
              <a:rPr lang="en-US" sz="2400" b="1" dirty="0" smtClean="0">
                <a:solidFill>
                  <a:srgbClr val="002060"/>
                </a:solidFill>
              </a:rPr>
              <a:t>KILOGRAMMES OF CO2 EMISSIONS PER 100 PASSENGER KILOMETRES</a:t>
            </a:r>
            <a:endParaRPr lang="en-IN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4482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UIC Publication – Fast track to Sustainability</a:t>
            </a:r>
            <a:endParaRPr lang="en-IN" sz="1600" dirty="0"/>
          </a:p>
        </p:txBody>
      </p:sp>
      <p:pic>
        <p:nvPicPr>
          <p:cNvPr id="1028" name="Picture 4" descr="C:\Users\MD BDRCL\AppData\Local\Microsoft\Windows\Temporary Internet Files\Content.IE5\MDYUZ781\MP9004031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1025042" cy="685800"/>
          </a:xfrm>
          <a:prstGeom prst="rect">
            <a:avLst/>
          </a:prstGeom>
          <a:noFill/>
        </p:spPr>
      </p:pic>
      <p:pic>
        <p:nvPicPr>
          <p:cNvPr id="1029" name="Picture 5" descr="C:\Users\MD BDRCL\AppData\Local\Microsoft\Windows\Temporary Internet Files\Content.IE5\GDMVSAQY\MC900415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514600"/>
            <a:ext cx="684603" cy="690024"/>
          </a:xfrm>
          <a:prstGeom prst="rect">
            <a:avLst/>
          </a:prstGeom>
          <a:noFill/>
        </p:spPr>
      </p:pic>
      <p:pic>
        <p:nvPicPr>
          <p:cNvPr id="1032" name="Picture 8" descr="C:\Users\MD BDRCL\AppData\Local\Microsoft\Windows\Temporary Internet Files\Content.IE5\0CMY33U5\MP90040310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648200"/>
            <a:ext cx="798880" cy="534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ENERGY EFFICIENCY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PASSENGER KILOMETRES CARRIED PER UNIT OF ENERGY (1 KWh)</a:t>
            </a:r>
            <a:endParaRPr lang="en-IN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34000" y="1828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6172200"/>
            <a:ext cx="50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UIC Publication – Fast track to Sustainability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DEVELOPMENT IN UK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1825	STOCKTON TO DARLINGTON LINE</a:t>
            </a:r>
          </a:p>
          <a:p>
            <a:r>
              <a:rPr lang="en-US" dirty="0" smtClean="0"/>
              <a:t>1830	MANCHESTER TO LIVERPOOL LINE</a:t>
            </a:r>
          </a:p>
          <a:p>
            <a:r>
              <a:rPr lang="en-US" dirty="0" smtClean="0"/>
              <a:t>1838	500 MILES – 5 ½ MILLION PASSENGERS</a:t>
            </a:r>
          </a:p>
          <a:p>
            <a:r>
              <a:rPr lang="en-US" dirty="0" smtClean="0"/>
              <a:t>1844-46 RAILWAY MANIA-LARGE SCALE PROJECTS</a:t>
            </a:r>
          </a:p>
          <a:p>
            <a:r>
              <a:rPr lang="en-US" dirty="0" smtClean="0"/>
              <a:t>1839-53 SIX GOVT. COMMITTEES ON RAILWAYS</a:t>
            </a:r>
          </a:p>
          <a:p>
            <a:r>
              <a:rPr lang="en-US" dirty="0" smtClean="0"/>
              <a:t>OVER 100 RAILWAY COMPANIES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LAND USE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EXPRESSWAY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HIGH SPEED RAILWAY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4040188" cy="4495800"/>
          </a:xfr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 x 3 LANES: 75 m width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 x 1.7 passengers / car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 x 4500 cars per hour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2 x 7,650 passengers / hour</a:t>
            </a:r>
            <a:r>
              <a:rPr lang="en-US" b="1" dirty="0" smtClean="0"/>
              <a:t>	</a:t>
            </a:r>
            <a:endParaRPr lang="en-IN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191000" cy="4343400"/>
          </a:xfr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Double Track: 25 m width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 x 666 passengers / train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 x 12 trains per hour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2 x 8000 passengers / hour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7" name="Picture 3" descr="C:\Users\MD BDRCL\AppData\Local\Microsoft\Windows\Temporary Internet Files\Content.IE5\CTA2GJEW\MP900442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24400"/>
            <a:ext cx="1362350" cy="765216"/>
          </a:xfrm>
          <a:prstGeom prst="rect">
            <a:avLst/>
          </a:prstGeom>
          <a:noFill/>
        </p:spPr>
      </p:pic>
      <p:pic>
        <p:nvPicPr>
          <p:cNvPr id="1026" name="Picture 2" descr="C:\Users\MD BDRCL\AppData\Local\Microsoft\Windows\Temporary Internet Files\Content.IE5\RW5KMXA2\MC9003182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1371594" cy="688543"/>
          </a:xfrm>
          <a:prstGeom prst="rect">
            <a:avLst/>
          </a:prstGeom>
          <a:noFill/>
        </p:spPr>
      </p:pic>
      <p:pic>
        <p:nvPicPr>
          <p:cNvPr id="1029" name="Picture 5" descr="C:\Users\MD BDRCL\AppData\Local\Microsoft\Windows\Temporary Internet Files\Content.IE5\0VXACOHO\MC9003119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1445730" cy="580751"/>
          </a:xfrm>
          <a:prstGeom prst="rect">
            <a:avLst/>
          </a:prstGeom>
          <a:noFill/>
        </p:spPr>
      </p:pic>
      <p:pic>
        <p:nvPicPr>
          <p:cNvPr id="1031" name="Picture 7" descr="C:\Users\MD BDRCL\AppData\Local\Microsoft\Windows\Temporary Internet Files\Content.IE5\0VXACOHO\MC9003183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438401"/>
            <a:ext cx="1195771" cy="775378"/>
          </a:xfrm>
          <a:prstGeom prst="rect">
            <a:avLst/>
          </a:prstGeom>
          <a:noFill/>
        </p:spPr>
      </p:pic>
      <p:pic>
        <p:nvPicPr>
          <p:cNvPr id="1032" name="Picture 8" descr="C:\Users\MD BDRCL\AppData\Local\Microsoft\Windows\Temporary Internet Files\Content.IE5\CTA2GJEW\MC9003378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733800"/>
            <a:ext cx="1143000" cy="563499"/>
          </a:xfrm>
          <a:prstGeom prst="rect">
            <a:avLst/>
          </a:prstGeom>
          <a:noFill/>
        </p:spPr>
      </p:pic>
      <p:pic>
        <p:nvPicPr>
          <p:cNvPr id="1034" name="Picture 10" descr="C:\Users\MD BDRCL\AppData\Local\Microsoft\Windows\Temporary Internet Files\Content.IE5\GDMVSAQY\MC90005332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286000"/>
            <a:ext cx="1143000" cy="7668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200" y="6248400"/>
            <a:ext cx="50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UIC Publication – Fast track to Sustainability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AVERAGE EXTERNAL COST PER TRANSPORT MODE</a:t>
            </a:r>
            <a:endParaRPr lang="en-IN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Times New Roman"/>
                <a:cs typeface="Times New Roman"/>
              </a:rPr>
              <a:t>€</a:t>
            </a:r>
            <a:endParaRPr lang="en-I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COSTS INCLUDE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CLIMATE CHANGE, URBAN EFFECTS, NATURE &amp; LANDSCAPE, AIR POLLUTION, NOISE &amp; ACCIDENTS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324600"/>
            <a:ext cx="50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UIC Publication – Fast track to Sustainability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RAILWAY BUSINESS – DIVERSE NEEDS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FREIGHT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TRAIN LOAD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WAGON LOAD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SMALLS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CONTAINERIZATION - MULTIMODAL</a:t>
            </a:r>
          </a:p>
          <a:p>
            <a:r>
              <a:rPr lang="en-US" b="1" dirty="0" smtClean="0"/>
              <a:t>PASSENGER TRAVEL</a:t>
            </a:r>
            <a:endParaRPr lang="en-IN" b="1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LONG DISTANCE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INTERCITY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REGIONAL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SUBURBAN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HIGH SPEED RAILWAY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PARCEL</a:t>
            </a:r>
          </a:p>
          <a:p>
            <a:r>
              <a:rPr lang="en-US" b="1" dirty="0" smtClean="0"/>
              <a:t>NEED FOR ORGANIZATIONAL RE-STRUCTURING TO CATER TO THESE DIFFERENT BUSINESSES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CHANGE IN APPROACH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RAILWAYS NEEDS TO CHANGE OUTLOOK FROM THAT OF A MONOPOLIST TO AN IMPORTANT TRANSPORT LINK IN THE SUPPLY CHAIN</a:t>
            </a:r>
          </a:p>
          <a:p>
            <a:r>
              <a:rPr lang="en-US" dirty="0" smtClean="0"/>
              <a:t>RAILWAY ALREADY WELL DOVETAILED IN COLLIERY TO POWER HOUSE MOVEMENT</a:t>
            </a:r>
          </a:p>
          <a:p>
            <a:r>
              <a:rPr lang="en-US" dirty="0" smtClean="0"/>
              <a:t>NEEDS TO PROVIDE A SEAMLESS LINK IN THE LOGISTICS CHAIN OF OTHER COMMODITIES</a:t>
            </a:r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RAILWAY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FREIGHT</a:t>
            </a:r>
          </a:p>
          <a:p>
            <a:pPr lvl="1"/>
            <a:r>
              <a:rPr lang="en-US" dirty="0" smtClean="0"/>
              <a:t>USA, CHINA, RUSSIA, INDIA, CANADA, HEAVY HAUL LINES OF AUSTRALIA &amp; SOUTH AFRICA</a:t>
            </a:r>
          </a:p>
          <a:p>
            <a:r>
              <a:rPr lang="en-US" dirty="0" smtClean="0"/>
              <a:t>PASSENGER</a:t>
            </a:r>
          </a:p>
          <a:p>
            <a:pPr lvl="1"/>
            <a:r>
              <a:rPr lang="en-US" dirty="0" smtClean="0"/>
              <a:t>INDIA, JAPAN, EUROPEAN RAILWAYS</a:t>
            </a:r>
          </a:p>
          <a:p>
            <a:r>
              <a:rPr lang="en-US" dirty="0" smtClean="0"/>
              <a:t>HIGH SPEED RAILWAYS</a:t>
            </a:r>
          </a:p>
          <a:p>
            <a:pPr lvl="1"/>
            <a:r>
              <a:rPr lang="en-US" dirty="0" smtClean="0"/>
              <a:t>JAPAN, CHINA, FRANCE, SPAIN, GERMANY, RUSSIA, ITALY, KOREA …….. 24 COUNTRIES </a:t>
            </a:r>
            <a:endParaRPr lang="en-IN" dirty="0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REVIVING RAIL SYSTEMS IN SOME DEVELOPING COUNTRIES</a:t>
            </a:r>
            <a:br>
              <a:rPr lang="en-US" dirty="0" smtClean="0"/>
            </a:br>
            <a:r>
              <a:rPr lang="en-US" dirty="0" smtClean="0"/>
              <a:t>- EXPERIENCE OF PUBLIC PRIVATE PARTNERSHIP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PPP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3500" b="1" i="1" dirty="0" smtClean="0">
                <a:solidFill>
                  <a:schemeClr val="tx2">
                    <a:lumMod val="50000"/>
                  </a:schemeClr>
                </a:solidFill>
              </a:rPr>
              <a:t>Provision of a public service or good by a private partner who has been conceded the right (the “Concession”) for the purpose for a specified period of time on the basis of pre-determined revenue stream/s that allow for commercial return on investment/market-determined management fee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endParaRPr lang="en-IN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2453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IRITM TRAINING  MATERIAL</a:t>
            </a:r>
            <a:endParaRPr lang="en-IN" sz="1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DEFINITION OF PPP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“Public-Private Partnership (PPP) Project means a project based on a contract or a concession agreement between a Government or statutory entity on the one side and a private sector company on the other side, for delivering an infrastructure service on payment of user charges.”</a:t>
            </a: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PPP IS ABOUT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Private sector involvement in building infrastructure assets and in providing services derived from those assets.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PPP contracts stress long-term service delivery rather than asset creation only.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Services which may be provided to the Government or directly to final consumers.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RANGE OF RAILWAY PPP CONCESSIONS</a:t>
            </a:r>
            <a:endParaRPr lang="en-IN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24000"/>
                <a:gridCol w="16002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FIXED INFRASTRUCTURE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ROLLING STOCK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FINANCE</a:t>
                      </a:r>
                    </a:p>
                    <a:p>
                      <a:pPr algn="ctr"/>
                      <a:r>
                        <a:rPr lang="en-US" b="1" dirty="0" smtClean="0"/>
                        <a:t> &amp; BUILD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OPERATE &amp; MAINTAIN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FINANCE &amp; MAINTAIN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OPERATE TRAIN SERVICES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TRAIN AVAILABILITY CONTRACT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</a:t>
                      </a:r>
                      <a:endParaRPr lang="en-IN" b="1" dirty="0" smtClean="0"/>
                    </a:p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PUBLIC /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PRIVATE</a:t>
                      </a:r>
                    </a:p>
                    <a:p>
                      <a:pPr algn="ctr"/>
                      <a:r>
                        <a:rPr lang="en-US" sz="1400" b="1" dirty="0" smtClean="0"/>
                        <a:t>(Hire from Private)</a:t>
                      </a:r>
                      <a:endParaRPr lang="en-IN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TRAIN OPERATING CONCESSION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</a:t>
                      </a:r>
                      <a:endParaRPr lang="en-IN" b="1" dirty="0" smtClean="0"/>
                    </a:p>
                    <a:p>
                      <a:endParaRPr lang="en-IN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PUBLIC</a:t>
                      </a:r>
                      <a:endParaRPr lang="en-IN" b="1" dirty="0" smtClean="0"/>
                    </a:p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</a:p>
                    <a:p>
                      <a:pPr algn="ctr"/>
                      <a:r>
                        <a:rPr lang="en-US" b="1" dirty="0" smtClean="0"/>
                        <a:t>(Access</a:t>
                      </a:r>
                      <a:r>
                        <a:rPr lang="en-US" b="1" baseline="0" dirty="0" smtClean="0"/>
                        <a:t> Charge)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INFRASTRUCTURE BUILD CONCESSION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 /</a:t>
                      </a:r>
                    </a:p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 /</a:t>
                      </a:r>
                    </a:p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 /</a:t>
                      </a:r>
                    </a:p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INFRASTRUCTURE BUILD &amp; OPERATE CONCESSION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 /</a:t>
                      </a:r>
                    </a:p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 /</a:t>
                      </a:r>
                    </a:p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INTEGRATED CONCESSION</a:t>
                      </a:r>
                      <a:endParaRPr lang="en-IN" sz="1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380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Based on Presentation by R. Bullock, World Bank</a:t>
            </a:r>
            <a:endParaRPr lang="en-IN" sz="12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RAILWAY DEVELOPMENT IN BRITAIN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r>
              <a:rPr lang="en-US" sz="2800" dirty="0" smtClean="0"/>
              <a:t>GROWTH OF THE ECONOMY</a:t>
            </a:r>
          </a:p>
          <a:p>
            <a:pPr lvl="1"/>
            <a:r>
              <a:rPr lang="en-US" sz="2400" dirty="0" smtClean="0"/>
              <a:t>Absorbed Capital Investment </a:t>
            </a:r>
          </a:p>
          <a:p>
            <a:pPr lvl="1"/>
            <a:r>
              <a:rPr lang="en-US" sz="2400" dirty="0" smtClean="0"/>
              <a:t>Generated Demand from other industries</a:t>
            </a:r>
          </a:p>
          <a:p>
            <a:pPr lvl="1"/>
            <a:r>
              <a:rPr lang="en-US" sz="2400" dirty="0" smtClean="0"/>
              <a:t>Cheaper and large scale transportation of Goods</a:t>
            </a:r>
          </a:p>
          <a:p>
            <a:r>
              <a:rPr lang="en-US" sz="2800" dirty="0" smtClean="0"/>
              <a:t>EXPANSION OF COAL INDUSTRY</a:t>
            </a:r>
          </a:p>
          <a:p>
            <a:r>
              <a:rPr lang="en-US" sz="2800" dirty="0" smtClean="0"/>
              <a:t>GROWTH OF TOWNS</a:t>
            </a:r>
          </a:p>
          <a:p>
            <a:pPr lvl="1"/>
            <a:r>
              <a:rPr lang="en-US" sz="2400" dirty="0" smtClean="0"/>
              <a:t>Railways met demand for food items meat, flour etc.</a:t>
            </a:r>
          </a:p>
          <a:p>
            <a:pPr lvl="1"/>
            <a:r>
              <a:rPr lang="en-US" sz="2400" dirty="0" smtClean="0"/>
              <a:t>Building Material / Raw Material for industry</a:t>
            </a:r>
          </a:p>
          <a:p>
            <a:r>
              <a:rPr lang="en-US" sz="2800" dirty="0" smtClean="0"/>
              <a:t>BOOST TO NATIONAL ECONOMY</a:t>
            </a:r>
          </a:p>
          <a:p>
            <a:pPr lvl="1"/>
            <a:r>
              <a:rPr lang="en-US" sz="2400" dirty="0" smtClean="0"/>
              <a:t>Change over from Local to National Market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experience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648200" cy="505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AMERICAN RAILWAY SYSTEMS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348"/>
            <a:ext cx="4800600" cy="46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 OF CONCESSIONS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CONCESSIONAIRE GIVEN RIGHTS TO OPERATE &amp; MANAGE THE RAILWAY SYSTEM FOR VARYING PERIODS OF TIME.</a:t>
            </a:r>
          </a:p>
          <a:p>
            <a:r>
              <a:rPr lang="en-US" dirty="0" smtClean="0"/>
              <a:t>OWNERSHIP OF THE INFRASTRUCTURE WITH GOVT.</a:t>
            </a:r>
          </a:p>
          <a:p>
            <a:r>
              <a:rPr lang="en-US" dirty="0" smtClean="0"/>
              <a:t>EACH SYSTEM DIVIDED INTO SEVERAL CONCESSIONS</a:t>
            </a:r>
          </a:p>
          <a:p>
            <a:r>
              <a:rPr lang="en-US" dirty="0" smtClean="0"/>
              <a:t>VERTICALLY INTEGRATED WITH SOME THIRD PARTY OPERATING RIGHTS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SOUTH AMERICAN CONCESSIONS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MODERATE ECONOMIC SUCCESS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IMPROVEMENT IN EFFICIENCY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INVESTMENT COMMITMENTS NOT MET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STAFF REDUNDANCIES (95,000 TO 15000)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 IN TARIFFS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CONTINUED NEED FOR SUBIDIES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REDUCTION IN SERVICES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SHRINKAGE OF SYSTEM  (35000 TO 8500)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LESSON: PPP MUST BE DRIVEN BY VALUE FOR MONEY PRINCIPLE FOR THE USER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AFRICAN EXPERIENCE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229599" cy="564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938"/>
                <a:gridCol w="1733862"/>
                <a:gridCol w="762000"/>
                <a:gridCol w="1219200"/>
                <a:gridCol w="1143000"/>
                <a:gridCol w="838200"/>
                <a:gridCol w="914399"/>
              </a:tblGrid>
              <a:tr h="64003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CONCESSION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INFRASTRUCTURE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ROLLING STOCK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OPERATONAL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FINAN-CIAL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00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SITARAIL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IVORY COAST, BURKINA</a:t>
                      </a:r>
                      <a:r>
                        <a:rPr lang="en-US" b="1" baseline="0" dirty="0" smtClean="0"/>
                        <a:t>FASO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1995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PUBLIC</a:t>
                      </a:r>
                      <a:endParaRPr lang="en-IN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GOOD</a:t>
                      </a:r>
                      <a:endParaRPr lang="en-IN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AVG.</a:t>
                      </a:r>
                      <a:endParaRPr lang="en-IN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CAMRAIL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CAMEROON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1999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PUBLIC</a:t>
                      </a:r>
                      <a:endParaRPr lang="en-IN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FAIR</a:t>
                      </a:r>
                      <a:endParaRPr lang="en-IN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GOOD</a:t>
                      </a:r>
                      <a:endParaRPr lang="en-IN" b="1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CEAR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MALAWI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2000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RSZ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ZAMBIA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2002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PRIVATE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AVG.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AVG.</a:t>
                      </a:r>
                      <a:endParaRPr lang="en-IN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MADARAIL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MADGASCAR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2003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PUBLIC</a:t>
                      </a:r>
                      <a:endParaRPr lang="en-IN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FAIR</a:t>
                      </a:r>
                      <a:endParaRPr lang="en-IN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AVG.</a:t>
                      </a:r>
                      <a:endParaRPr lang="en-IN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TRANSRAIL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SENEGAL/ MALI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2003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AVG.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POOR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BEIRA 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MOZAMBIQUE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2005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r>
                        <a:rPr lang="en-US" sz="1400" b="1" dirty="0" smtClean="0"/>
                        <a:t>RANSGABONAIS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GABON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2005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FAIR</a:t>
                      </a:r>
                      <a:endParaRPr lang="en-IN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AVG.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273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NACALA RAIL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MOZAMBIQUE</a:t>
                      </a:r>
                      <a:endParaRPr lang="en-IN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2005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AVG.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POOR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KRC-URC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KENYA UGANDA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2006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40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</a:t>
                      </a:r>
                      <a:r>
                        <a:rPr lang="en-US" b="1" baseline="0" dirty="0" smtClean="0"/>
                        <a:t>C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TANZANIA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2007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en-IN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POOR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POOR</a:t>
                      </a:r>
                      <a:endParaRPr lang="en-IN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57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SNCC</a:t>
                      </a:r>
                      <a:endParaRPr lang="en-IN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 CONGO</a:t>
                      </a:r>
                      <a:endParaRPr lang="en-IN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IN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PUBLIC</a:t>
                      </a:r>
                      <a:endParaRPr lang="en-IN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PVT./PUB</a:t>
                      </a:r>
                      <a:endParaRPr lang="en-IN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POOR</a:t>
                      </a:r>
                      <a:endParaRPr lang="en-IN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POOR</a:t>
                      </a:r>
                      <a:endParaRPr lang="en-IN" b="1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488668"/>
            <a:ext cx="371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Presentation by Martha Lawrence, World Bank</a:t>
            </a:r>
            <a:endParaRPr lang="en-IN" sz="1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(UK) MODEL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0400" y="2514600"/>
            <a:ext cx="990600" cy="12954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2590800"/>
            <a:ext cx="762000" cy="12192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3886200"/>
            <a:ext cx="16764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3962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NETWORK RAIL</a:t>
            </a:r>
            <a:endParaRPr lang="en-IN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886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TRAIN OPERATORS</a:t>
            </a:r>
            <a:endParaRPr lang="en-IN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DEPARTMENT OF TRANSPORT</a:t>
            </a:r>
            <a:endParaRPr lang="en-I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20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ORR</a:t>
            </a:r>
            <a:endParaRPr lang="en-IN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4343400"/>
            <a:ext cx="257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Track Access Agreements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2667000"/>
            <a:ext cx="133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Franchise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Agreements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0909" y="2743200"/>
            <a:ext cx="1901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High Level Output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Statement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502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Rolling Stock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Leasing Companies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(ROSCOS)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00400" y="5029200"/>
            <a:ext cx="20574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6002360" y="5105400"/>
            <a:ext cx="1762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Rail Safety and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Standards Board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43600" y="5029200"/>
            <a:ext cx="1905000" cy="9906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439471" y="5029200"/>
            <a:ext cx="2111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Association of Train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Train Operating Cos.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(ATOC)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" y="5029200"/>
            <a:ext cx="22098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3200400" y="1676400"/>
            <a:ext cx="1981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5029200" y="3886200"/>
            <a:ext cx="1905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990600" y="3810000"/>
            <a:ext cx="2209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PRIVATIZATION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JNR ESTABLISHED 1949 – ‘PUBLIC ENTERPRISE’</a:t>
            </a:r>
          </a:p>
          <a:p>
            <a:r>
              <a:rPr lang="en-US" dirty="0" smtClean="0"/>
              <a:t>DECLININIG MKT. SHARE, LOSSES, MOUNTING DEBT</a:t>
            </a:r>
          </a:p>
          <a:p>
            <a:r>
              <a:rPr lang="en-US" dirty="0" smtClean="0"/>
              <a:t>JNR BECAME A MONOLITHIC ORGANIZATION WITH A WORKFORCE OF 400,000 </a:t>
            </a:r>
          </a:p>
          <a:p>
            <a:r>
              <a:rPr lang="en-US" dirty="0" smtClean="0"/>
              <a:t>REFORMS</a:t>
            </a:r>
          </a:p>
          <a:p>
            <a:pPr lvl="1"/>
            <a:r>
              <a:rPr lang="en-US" dirty="0" smtClean="0"/>
              <a:t>REGIONAL DIVISION</a:t>
            </a:r>
          </a:p>
          <a:p>
            <a:pPr lvl="1"/>
            <a:r>
              <a:rPr lang="en-US" dirty="0" smtClean="0"/>
              <a:t>SEPERATION OF INFRASTRUCTURE &amp; TRAIN OPERATION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REFORMS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SIX PASSENGER RAILWAYS FORMED BY REGION</a:t>
            </a:r>
          </a:p>
          <a:p>
            <a:r>
              <a:rPr lang="en-US" dirty="0" smtClean="0"/>
              <a:t>FOCUS OF EACH ON REGIONAL OPERATION. SOME LONG DISTANCE SERVICES</a:t>
            </a:r>
          </a:p>
          <a:p>
            <a:r>
              <a:rPr lang="en-US" dirty="0" smtClean="0"/>
              <a:t>2 NON OPERATING COMPANIES VIZ. RAILWAY TECHNICAL RESEARCH INSTITUTE &amp; RAILWAY INFORMATION SYSTEMS CO. LTD.</a:t>
            </a:r>
          </a:p>
          <a:p>
            <a:r>
              <a:rPr lang="en-US" dirty="0" smtClean="0"/>
              <a:t>COMMON TICKETING RULES INTEGRATED RESERVATION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RAIL REFORM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INITIALLY IN 1987 OWNERSHIP OF ALL OPERATING COMPANIES WITH GOVT.</a:t>
            </a:r>
          </a:p>
          <a:p>
            <a:r>
              <a:rPr lang="en-US" dirty="0" smtClean="0"/>
              <a:t>BY 2006 SHARES OF THREE COMPANIES OWNED BY PUBLIC VIZ JR-EAST, JR CENTRAL &amp; JR WEST</a:t>
            </a:r>
          </a:p>
          <a:p>
            <a:r>
              <a:rPr lang="en-US" dirty="0" smtClean="0"/>
              <a:t>OWNERSHIP OF REMAINING COMPANIES, JR KYUSHU, JR SHIKUKO, JR HOKKAIDO &amp; JR FREIGHT  WITH JR CONSTRUCTION, TECHNOLOGY CO. A STATE INSTITUTION.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RAILWAY DEVELOPMENT IN BRITAIN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GROWTH IN EMPLOYMENT</a:t>
            </a:r>
          </a:p>
          <a:p>
            <a:pPr lvl="1"/>
            <a:r>
              <a:rPr lang="en-US" dirty="0" smtClean="0"/>
              <a:t>By 1911 3% of Labour Force on the Railways</a:t>
            </a:r>
          </a:p>
          <a:p>
            <a:pPr lvl="1"/>
            <a:r>
              <a:rPr lang="en-US" dirty="0" smtClean="0"/>
              <a:t>Creation of Jobs in Mining, metallurgy &amp; other areas</a:t>
            </a:r>
          </a:p>
          <a:p>
            <a:r>
              <a:rPr lang="en-US" dirty="0" smtClean="0"/>
              <a:t>PROMOTION OF TRAVEL</a:t>
            </a:r>
          </a:p>
          <a:p>
            <a:pPr lvl="1"/>
            <a:r>
              <a:rPr lang="en-US" dirty="0" smtClean="0"/>
              <a:t>Suburban Travel to Work</a:t>
            </a:r>
          </a:p>
          <a:p>
            <a:pPr lvl="1"/>
            <a:r>
              <a:rPr lang="en-US" dirty="0" smtClean="0"/>
              <a:t>Changing pattern in rural life</a:t>
            </a:r>
          </a:p>
          <a:p>
            <a:pPr lvl="1"/>
            <a:r>
              <a:rPr lang="en-US" dirty="0" smtClean="0"/>
              <a:t>Development of Leisure Resorts</a:t>
            </a:r>
          </a:p>
          <a:p>
            <a:pPr lvl="1"/>
            <a:r>
              <a:rPr lang="en-US" dirty="0" smtClean="0"/>
              <a:t>Impact on Politics</a:t>
            </a:r>
          </a:p>
          <a:p>
            <a:r>
              <a:rPr lang="en-US" dirty="0" smtClean="0"/>
              <a:t>OTHER ASPECTS</a:t>
            </a:r>
          </a:p>
          <a:p>
            <a:pPr lvl="1"/>
            <a:r>
              <a:rPr lang="en-US" dirty="0" smtClean="0"/>
              <a:t>Newspapers</a:t>
            </a:r>
          </a:p>
          <a:p>
            <a:pPr lvl="1"/>
            <a:r>
              <a:rPr lang="en-US" dirty="0" smtClean="0"/>
              <a:t>Movement of Perishables: Milk, Meat, Vegetables, Fish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RAIL REFORM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DEBT BURDEN TRANSFERRED PARTIALLY JR EAST, JR WEST &amp; JR CENTRAL</a:t>
            </a:r>
          </a:p>
          <a:p>
            <a:r>
              <a:rPr lang="en-US" dirty="0" smtClean="0"/>
              <a:t>REMAINING DEBT TRANSFERRED TO JNR SETTLEMENT CORPORATION</a:t>
            </a:r>
          </a:p>
          <a:p>
            <a:r>
              <a:rPr lang="en-US" dirty="0" smtClean="0"/>
              <a:t>NATIONWIDE DRIVE TO EMPLOY SURPLUS STAFF.</a:t>
            </a:r>
          </a:p>
          <a:p>
            <a:r>
              <a:rPr lang="en-US" dirty="0" smtClean="0"/>
              <a:t>NEW COMPANIES EMPLOYED 30% MORE THAN REQUIREMENT, 71,000 STAFF RE-EMPLOYED ELSEWHERE OR RETIRED</a:t>
            </a:r>
          </a:p>
          <a:p>
            <a:r>
              <a:rPr lang="en-US" dirty="0" smtClean="0"/>
              <a:t>40% OF DEBT OBLIGATION &amp; 25% STAFF REDUCED</a:t>
            </a:r>
            <a:endParaRPr lang="en-IN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RAILROADS IN THE USA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RAILROAD DEVELOPMENT IN THE USA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1830 FIRST SECTION BALTIMORE &amp; OHIO RAILWAY</a:t>
            </a:r>
          </a:p>
          <a:p>
            <a:r>
              <a:rPr lang="en-US" dirty="0" smtClean="0"/>
              <a:t>1831 MOHAWK &amp; HUDSON – COMMON CARRIER</a:t>
            </a:r>
          </a:p>
          <a:p>
            <a:r>
              <a:rPr lang="en-US" dirty="0" smtClean="0"/>
              <a:t> 1850 - 1400 Km OF RAILWAY HAD BEEN BUILT</a:t>
            </a:r>
          </a:p>
          <a:p>
            <a:r>
              <a:rPr lang="en-US" dirty="0" smtClean="0"/>
              <a:t>1869 THE FIRST TRANS CONTINENTAL LINE BY UNION PACIFIC &amp; CENTRAL PACIFIC RAILWAYS</a:t>
            </a:r>
          </a:p>
          <a:p>
            <a:r>
              <a:rPr lang="en-US" dirty="0" smtClean="0"/>
              <a:t>1887 INTERSTATE COMMERCE COMMISSION </a:t>
            </a:r>
          </a:p>
          <a:p>
            <a:r>
              <a:rPr lang="en-US" dirty="0" smtClean="0"/>
              <a:t>1890 SHERMAN ANTITRUST ACT TO CHECK AGAINST MONOPOLIES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BENEFITS OF RAILROADS IN USA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ENABLED WHITE SETTLERS TO POPULATE THE WEST</a:t>
            </a:r>
          </a:p>
          <a:p>
            <a:r>
              <a:rPr lang="en-US" dirty="0" smtClean="0"/>
              <a:t>RAPID GROWTH OF NEW FARMLANDS</a:t>
            </a:r>
          </a:p>
          <a:p>
            <a:r>
              <a:rPr lang="en-US" dirty="0" smtClean="0"/>
              <a:t>RAILWAYS HELPED THE  ‘TAKE OFF’ OF INDUSTRIALIZATION - REDUCTION IN TRANSPORT COSTS, NEW PRODUCTS &amp; EXPAND MARKETS</a:t>
            </a:r>
          </a:p>
          <a:p>
            <a:r>
              <a:rPr lang="en-US" dirty="0" smtClean="0"/>
              <a:t>GENERATED NEW INVESTMENTS AND STRENGTHENED FINANCIAL MARKETS</a:t>
            </a:r>
          </a:p>
          <a:p>
            <a:r>
              <a:rPr lang="en-US" dirty="0" smtClean="0"/>
              <a:t>SOME ECONOMISTS FEEL CONTRIBUTION OF RAILWAYS WAS LESS THAN WHAT WAS THE CONVENTIONAL VIEW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1388</TotalTime>
  <Words>1903</Words>
  <Application>Microsoft Office PowerPoint</Application>
  <PresentationFormat>On-screen Show (4:3)</PresentationFormat>
  <Paragraphs>504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Trek</vt:lpstr>
      <vt:lpstr>BIRTH OF RAILWAYS AND THEIR IMPACT ON ECONOMIC &amp; SOCIAL GEOGRAPHY  + DEVELOPMENT OF RAILWAY NETWORKS EMERGENCE OF DIVERSE SYSTEM</vt:lpstr>
      <vt:lpstr>THIS SESSION</vt:lpstr>
      <vt:lpstr>BIRTH OF RAILWAYS IN U.K.</vt:lpstr>
      <vt:lpstr>RAILWAY DEVELOPMENT IN UK</vt:lpstr>
      <vt:lpstr>BENEFITS OF RAILWAY DEVELOPMENT IN BRITAIN</vt:lpstr>
      <vt:lpstr>BENEFITS OF RAILWAY DEVELOPMENT IN BRITAIN</vt:lpstr>
      <vt:lpstr>RAILROADS IN THE USA</vt:lpstr>
      <vt:lpstr>RAILROAD DEVELOPMENT IN THE USA</vt:lpstr>
      <vt:lpstr>ECONOMIC BENEFITS OF RAILROADS IN USA</vt:lpstr>
      <vt:lpstr>DEVELOPMENTS IN SOUTH AMERICA</vt:lpstr>
      <vt:lpstr>GROWTH OF RAILWAY MILEAGE IN SOME LATIN AMERICAN COUNTRIES</vt:lpstr>
      <vt:lpstr>BENEFITS IN LATIN AMERICA TO ECONOMY</vt:lpstr>
      <vt:lpstr>INDIAN EXPERIENCE</vt:lpstr>
      <vt:lpstr>INDIAN EXPERIENCE</vt:lpstr>
      <vt:lpstr>INDIAN RAILWAYS 1911</vt:lpstr>
      <vt:lpstr>MAIN OBJECTIVES OF RAILWAY CONSTRUCTION IN INDIA</vt:lpstr>
      <vt:lpstr>PHASES IN FINANCING &amp; MANAGEMENT OF INDIAN RAILWAYS</vt:lpstr>
      <vt:lpstr>RAIL NETWORK IN UNITED PROVINCES IN 1881</vt:lpstr>
      <vt:lpstr>RAIL BORNE TRADE IN UNITED PROVINCES 1880-1914</vt:lpstr>
      <vt:lpstr>EMPLOYMENT IN TRANSPORTATION IN UNITED PROVINCES</vt:lpstr>
      <vt:lpstr>ALL INDIA AVERAGE RAILWAY RATES 1865-1915 (IN PIES)</vt:lpstr>
      <vt:lpstr>SOME ISSUES WHICH IMPACTED EARLY COMMERCIAL GROWTH</vt:lpstr>
      <vt:lpstr>CONTRIBUTION OF RAILWAYS TO INDIA</vt:lpstr>
      <vt:lpstr>GROWTH IN FREIGHT TRAFFIC</vt:lpstr>
      <vt:lpstr>GROWTH IN ORIGINATING PASSENGERS IN MILLIONS</vt:lpstr>
      <vt:lpstr>THE MIDDLE EAST - HEDJAZ RAILWAY</vt:lpstr>
      <vt:lpstr>THE HEDJAZ RAILWAY IN 1914</vt:lpstr>
      <vt:lpstr>AQABA RAILWAY CORPORATION</vt:lpstr>
      <vt:lpstr>THE HEDJAZ RAILWAY</vt:lpstr>
      <vt:lpstr>IRAQ RAILWAYS</vt:lpstr>
      <vt:lpstr>MOZAMBIQUE RAILWAYS - A UNIQUE ROLE</vt:lpstr>
      <vt:lpstr>Slide 32</vt:lpstr>
      <vt:lpstr>MOZAMBIQUE RAILWAY</vt:lpstr>
      <vt:lpstr>PROBLEMS FACED BY RAILWAYS  BETWEEN 1920-1970</vt:lpstr>
      <vt:lpstr>PROBLEMS FACED BY RAILWAYS</vt:lpstr>
      <vt:lpstr>RAILWAY REVIVAL 1980’S</vt:lpstr>
      <vt:lpstr>RAILWAY REVIVAL</vt:lpstr>
      <vt:lpstr>CO2 EMISSIONS KILOGRAMMES OF CO2 EMISSIONS PER 100 PASSENGER KILOMETRES</vt:lpstr>
      <vt:lpstr>ENERGY EFFICIENCY PASSENGER KILOMETRES CARRIED PER UNIT OF ENERGY (1 KWh)</vt:lpstr>
      <vt:lpstr>LAND USE</vt:lpstr>
      <vt:lpstr>AVERAGE EXTERNAL COST PER TRANSPORT MODE</vt:lpstr>
      <vt:lpstr>RAILWAY BUSINESS – DIVERSE NEEDS</vt:lpstr>
      <vt:lpstr>NEED FOR CHANGE IN APPROACH</vt:lpstr>
      <vt:lpstr>MAJOR RAILWAY SYSTEMS</vt:lpstr>
      <vt:lpstr>REVIVING RAIL SYSTEMS IN SOME DEVELOPING COUNTRIES - EXPERIENCE OF PUBLIC PRIVATE PARTNERSHIP</vt:lpstr>
      <vt:lpstr>DEFINITION OF PPP</vt:lpstr>
      <vt:lpstr>ANOTHER DEFINITION OF PPP</vt:lpstr>
      <vt:lpstr>WHAT PPP IS ABOUT</vt:lpstr>
      <vt:lpstr>RANGE OF RAILWAY PPP CONCESSIONS</vt:lpstr>
      <vt:lpstr>Global experience</vt:lpstr>
      <vt:lpstr>SOUTH AMERICAN RAILWAY SYSTEMS</vt:lpstr>
      <vt:lpstr>ARGENTINA</vt:lpstr>
      <vt:lpstr>SOME FEATURE OF CONCESSIONS</vt:lpstr>
      <vt:lpstr>PERFORMANCE OF SOUTH AMERICAN CONCESSIONS</vt:lpstr>
      <vt:lpstr>AFRICAN EXPERIENCE</vt:lpstr>
      <vt:lpstr>BRITISH (UK) MODEL</vt:lpstr>
      <vt:lpstr>JAPANESE PRIVATIZATION</vt:lpstr>
      <vt:lpstr>JAPANESE REFORMS</vt:lpstr>
      <vt:lpstr>JAPANESE RAIL REFORM</vt:lpstr>
      <vt:lpstr>JAPANESE RAIL REFORM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OF RAILWAYS AND THEIR ECONOMIC &amp; SOCIAL IMPACT</dc:title>
  <dc:creator>MD BDRCL</dc:creator>
  <cp:lastModifiedBy>MD BDRCL</cp:lastModifiedBy>
  <cp:revision>18</cp:revision>
  <dcterms:created xsi:type="dcterms:W3CDTF">2006-08-16T00:00:00Z</dcterms:created>
  <dcterms:modified xsi:type="dcterms:W3CDTF">2014-09-16T05:33:06Z</dcterms:modified>
</cp:coreProperties>
</file>