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70" r:id="rId3"/>
    <p:sldId id="272" r:id="rId4"/>
    <p:sldId id="273" r:id="rId5"/>
    <p:sldId id="275" r:id="rId6"/>
    <p:sldId id="276" r:id="rId7"/>
    <p:sldId id="277" r:id="rId8"/>
    <p:sldId id="303" r:id="rId9"/>
    <p:sldId id="278" r:id="rId10"/>
    <p:sldId id="279" r:id="rId11"/>
    <p:sldId id="280" r:id="rId12"/>
    <p:sldId id="281" r:id="rId13"/>
    <p:sldId id="283" r:id="rId14"/>
    <p:sldId id="298" r:id="rId15"/>
    <p:sldId id="284" r:id="rId16"/>
    <p:sldId id="266" r:id="rId17"/>
    <p:sldId id="291" r:id="rId18"/>
    <p:sldId id="288" r:id="rId19"/>
    <p:sldId id="289" r:id="rId20"/>
    <p:sldId id="290" r:id="rId21"/>
    <p:sldId id="292" r:id="rId22"/>
    <p:sldId id="287" r:id="rId23"/>
    <p:sldId id="293" r:id="rId24"/>
    <p:sldId id="294" r:id="rId25"/>
    <p:sldId id="286" r:id="rId26"/>
    <p:sldId id="269" r:id="rId27"/>
    <p:sldId id="304" r:id="rId28"/>
    <p:sldId id="300" r:id="rId29"/>
    <p:sldId id="301" r:id="rId30"/>
    <p:sldId id="259"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274"/>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2F5C47-A662-46BD-ACD5-4822A9A18B73}" type="datetimeFigureOut">
              <a:rPr lang="en-US" smtClean="0"/>
              <a:pPr/>
              <a:t>9/14/2014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1FC89D-0620-4D0D-9C59-F2F32EDC4CA1}"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81FC89D-0620-4D0D-9C59-F2F32EDC4CA1}" type="slidenum">
              <a:rPr lang="en-US" smtClean="0"/>
              <a:pPr/>
              <a:t>3</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2438400"/>
            <a:ext cx="9009063" cy="1052513"/>
            <a:chOff x="0" y="1536"/>
            <a:chExt cx="5675" cy="663"/>
          </a:xfrm>
        </p:grpSpPr>
        <p:grpSp>
          <p:nvGrpSpPr>
            <p:cNvPr id="3"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a:defRPr/>
                </a:pPr>
                <a:endParaRPr lang="en-US" dirty="0"/>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defRPr/>
                </a:pPr>
                <a:endParaRPr lang="en-US" dirty="0"/>
              </a:p>
            </p:txBody>
          </p:sp>
        </p:grpSp>
        <p:grpSp>
          <p:nvGrpSpPr>
            <p:cNvPr id="4"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a:defRPr/>
                </a:pPr>
                <a:endParaRPr lang="en-US" dirty="0"/>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defRPr/>
                </a:pPr>
                <a:endParaRPr lang="en-US" dirty="0"/>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defRPr/>
              </a:pPr>
              <a:endParaRPr lang="en-US" dirty="0"/>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a:defRPr/>
              </a:pPr>
              <a:endParaRPr lang="en-US" dirty="0"/>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dirty="0"/>
            </a:p>
          </p:txBody>
        </p:sp>
      </p:grpSp>
      <p:sp>
        <p:nvSpPr>
          <p:cNvPr id="4108" name="Rectangle 12"/>
          <p:cNvSpPr>
            <a:spLocks noGrp="1" noChangeArrowheads="1"/>
          </p:cNvSpPr>
          <p:nvPr>
            <p:ph type="ctrTitle"/>
          </p:nvPr>
        </p:nvSpPr>
        <p:spPr>
          <a:xfrm>
            <a:off x="990600" y="1828800"/>
            <a:ext cx="7772400" cy="1143000"/>
          </a:xfrm>
        </p:spPr>
        <p:txBody>
          <a:bodyPr/>
          <a:lstStyle>
            <a:lvl1pPr>
              <a:defRPr/>
            </a:lvl1pPr>
          </a:lstStyle>
          <a:p>
            <a:r>
              <a:rPr lang="en-US" smtClean="0"/>
              <a:t>Click to edit Master title style</a:t>
            </a:r>
            <a:endParaRPr lang="en-US"/>
          </a:p>
        </p:txBody>
      </p:sp>
      <p:sp>
        <p:nvSpPr>
          <p:cNvPr id="4109"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fld id="{BC06E597-80CD-4A57-A7D9-5C8DC57D2505}" type="datetimeFigureOut">
              <a:rPr lang="en-US" smtClean="0"/>
              <a:pPr/>
              <a:t>9/14/2014</a:t>
            </a:fld>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fld id="{88566D31-8EAF-402D-8A98-9E227967E973}" type="slidenum">
              <a:rPr lang="en-US" smtClean="0"/>
              <a:pPr/>
              <a:t>‹#›</a:t>
            </a:fld>
            <a:endParaRPr lang="en-US"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5" name="Rectangle 1036"/>
          <p:cNvSpPr>
            <a:spLocks noGrp="1" noChangeArrowheads="1"/>
          </p:cNvSpPr>
          <p:nvPr>
            <p:ph type="ftr" sz="quarter" idx="11"/>
          </p:nvPr>
        </p:nvSpPr>
        <p:spPr>
          <a:ln/>
        </p:spPr>
        <p:txBody>
          <a:bodyPr/>
          <a:lstStyle>
            <a:lvl1pPr>
              <a:defRPr/>
            </a:lvl1pPr>
          </a:lstStyle>
          <a:p>
            <a:endParaRPr lang="en-US" dirty="0"/>
          </a:p>
        </p:txBody>
      </p:sp>
      <p:sp>
        <p:nvSpPr>
          <p:cNvPr id="6"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5" name="Rectangle 1036"/>
          <p:cNvSpPr>
            <a:spLocks noGrp="1" noChangeArrowheads="1"/>
          </p:cNvSpPr>
          <p:nvPr>
            <p:ph type="ftr" sz="quarter" idx="11"/>
          </p:nvPr>
        </p:nvSpPr>
        <p:spPr>
          <a:ln/>
        </p:spPr>
        <p:txBody>
          <a:bodyPr/>
          <a:lstStyle>
            <a:lvl1pPr>
              <a:defRPr/>
            </a:lvl1pPr>
          </a:lstStyle>
          <a:p>
            <a:endParaRPr lang="en-US" dirty="0"/>
          </a:p>
        </p:txBody>
      </p:sp>
      <p:sp>
        <p:nvSpPr>
          <p:cNvPr id="6"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617538"/>
            <a:ext cx="7793037"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5145088" y="20177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5145088" y="4151313"/>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7" name="Rectangle 1036"/>
          <p:cNvSpPr>
            <a:spLocks noGrp="1" noChangeArrowheads="1"/>
          </p:cNvSpPr>
          <p:nvPr>
            <p:ph type="ftr" sz="quarter" idx="11"/>
          </p:nvPr>
        </p:nvSpPr>
        <p:spPr>
          <a:ln/>
        </p:spPr>
        <p:txBody>
          <a:bodyPr/>
          <a:lstStyle>
            <a:lvl1pPr>
              <a:defRPr/>
            </a:lvl1pPr>
          </a:lstStyle>
          <a:p>
            <a:endParaRPr lang="en-US" dirty="0"/>
          </a:p>
        </p:txBody>
      </p:sp>
      <p:sp>
        <p:nvSpPr>
          <p:cNvPr id="8"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5" name="Rectangle 1036"/>
          <p:cNvSpPr>
            <a:spLocks noGrp="1" noChangeArrowheads="1"/>
          </p:cNvSpPr>
          <p:nvPr>
            <p:ph type="ftr" sz="quarter" idx="11"/>
          </p:nvPr>
        </p:nvSpPr>
        <p:spPr>
          <a:ln/>
        </p:spPr>
        <p:txBody>
          <a:bodyPr/>
          <a:lstStyle>
            <a:lvl1pPr>
              <a:defRPr/>
            </a:lvl1pPr>
          </a:lstStyle>
          <a:p>
            <a:endParaRPr lang="en-US" dirty="0"/>
          </a:p>
        </p:txBody>
      </p:sp>
      <p:sp>
        <p:nvSpPr>
          <p:cNvPr id="6"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5" name="Rectangle 1036"/>
          <p:cNvSpPr>
            <a:spLocks noGrp="1" noChangeArrowheads="1"/>
          </p:cNvSpPr>
          <p:nvPr>
            <p:ph type="ftr" sz="quarter" idx="11"/>
          </p:nvPr>
        </p:nvSpPr>
        <p:spPr>
          <a:ln/>
        </p:spPr>
        <p:txBody>
          <a:bodyPr/>
          <a:lstStyle>
            <a:lvl1pPr>
              <a:defRPr/>
            </a:lvl1pPr>
          </a:lstStyle>
          <a:p>
            <a:endParaRPr lang="en-US" dirty="0"/>
          </a:p>
        </p:txBody>
      </p:sp>
      <p:sp>
        <p:nvSpPr>
          <p:cNvPr id="6"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6" name="Rectangle 1036"/>
          <p:cNvSpPr>
            <a:spLocks noGrp="1" noChangeArrowheads="1"/>
          </p:cNvSpPr>
          <p:nvPr>
            <p:ph type="ftr" sz="quarter" idx="11"/>
          </p:nvPr>
        </p:nvSpPr>
        <p:spPr>
          <a:ln/>
        </p:spPr>
        <p:txBody>
          <a:bodyPr/>
          <a:lstStyle>
            <a:lvl1pPr>
              <a:defRPr/>
            </a:lvl1pPr>
          </a:lstStyle>
          <a:p>
            <a:endParaRPr lang="en-US" dirty="0"/>
          </a:p>
        </p:txBody>
      </p:sp>
      <p:sp>
        <p:nvSpPr>
          <p:cNvPr id="7"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8" name="Rectangle 1036"/>
          <p:cNvSpPr>
            <a:spLocks noGrp="1" noChangeArrowheads="1"/>
          </p:cNvSpPr>
          <p:nvPr>
            <p:ph type="ftr" sz="quarter" idx="11"/>
          </p:nvPr>
        </p:nvSpPr>
        <p:spPr>
          <a:ln/>
        </p:spPr>
        <p:txBody>
          <a:bodyPr/>
          <a:lstStyle>
            <a:lvl1pPr>
              <a:defRPr/>
            </a:lvl1pPr>
          </a:lstStyle>
          <a:p>
            <a:endParaRPr lang="en-US" dirty="0"/>
          </a:p>
        </p:txBody>
      </p:sp>
      <p:sp>
        <p:nvSpPr>
          <p:cNvPr id="9"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4" name="Rectangle 1036"/>
          <p:cNvSpPr>
            <a:spLocks noGrp="1" noChangeArrowheads="1"/>
          </p:cNvSpPr>
          <p:nvPr>
            <p:ph type="ftr" sz="quarter" idx="11"/>
          </p:nvPr>
        </p:nvSpPr>
        <p:spPr>
          <a:ln/>
        </p:spPr>
        <p:txBody>
          <a:bodyPr/>
          <a:lstStyle>
            <a:lvl1pPr>
              <a:defRPr/>
            </a:lvl1pPr>
          </a:lstStyle>
          <a:p>
            <a:endParaRPr lang="en-US" dirty="0"/>
          </a:p>
        </p:txBody>
      </p:sp>
      <p:sp>
        <p:nvSpPr>
          <p:cNvPr id="5"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3" name="Rectangle 1036"/>
          <p:cNvSpPr>
            <a:spLocks noGrp="1" noChangeArrowheads="1"/>
          </p:cNvSpPr>
          <p:nvPr>
            <p:ph type="ftr" sz="quarter" idx="11"/>
          </p:nvPr>
        </p:nvSpPr>
        <p:spPr>
          <a:ln/>
        </p:spPr>
        <p:txBody>
          <a:bodyPr/>
          <a:lstStyle>
            <a:lvl1pPr>
              <a:defRPr/>
            </a:lvl1pPr>
          </a:lstStyle>
          <a:p>
            <a:endParaRPr lang="en-US" dirty="0"/>
          </a:p>
        </p:txBody>
      </p:sp>
      <p:sp>
        <p:nvSpPr>
          <p:cNvPr id="4"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6" name="Rectangle 1036"/>
          <p:cNvSpPr>
            <a:spLocks noGrp="1" noChangeArrowheads="1"/>
          </p:cNvSpPr>
          <p:nvPr>
            <p:ph type="ftr" sz="quarter" idx="11"/>
          </p:nvPr>
        </p:nvSpPr>
        <p:spPr>
          <a:ln/>
        </p:spPr>
        <p:txBody>
          <a:bodyPr/>
          <a:lstStyle>
            <a:lvl1pPr>
              <a:defRPr/>
            </a:lvl1pPr>
          </a:lstStyle>
          <a:p>
            <a:endParaRPr lang="en-US" dirty="0"/>
          </a:p>
        </p:txBody>
      </p:sp>
      <p:sp>
        <p:nvSpPr>
          <p:cNvPr id="7"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35"/>
          <p:cNvSpPr>
            <a:spLocks noGrp="1" noChangeArrowheads="1"/>
          </p:cNvSpPr>
          <p:nvPr>
            <p:ph type="dt" sz="half" idx="10"/>
          </p:nvPr>
        </p:nvSpPr>
        <p:spPr>
          <a:ln/>
        </p:spPr>
        <p:txBody>
          <a:bodyPr/>
          <a:lstStyle>
            <a:lvl1pPr>
              <a:defRPr/>
            </a:lvl1pPr>
          </a:lstStyle>
          <a:p>
            <a:fld id="{BC06E597-80CD-4A57-A7D9-5C8DC57D2505}" type="datetimeFigureOut">
              <a:rPr lang="en-US" smtClean="0"/>
              <a:pPr/>
              <a:t>9/14/2014</a:t>
            </a:fld>
            <a:endParaRPr lang="en-US" dirty="0"/>
          </a:p>
        </p:txBody>
      </p:sp>
      <p:sp>
        <p:nvSpPr>
          <p:cNvPr id="6" name="Rectangle 1036"/>
          <p:cNvSpPr>
            <a:spLocks noGrp="1" noChangeArrowheads="1"/>
          </p:cNvSpPr>
          <p:nvPr>
            <p:ph type="ftr" sz="quarter" idx="11"/>
          </p:nvPr>
        </p:nvSpPr>
        <p:spPr>
          <a:ln/>
        </p:spPr>
        <p:txBody>
          <a:bodyPr/>
          <a:lstStyle>
            <a:lvl1pPr>
              <a:defRPr/>
            </a:lvl1pPr>
          </a:lstStyle>
          <a:p>
            <a:endParaRPr lang="en-US" dirty="0"/>
          </a:p>
        </p:txBody>
      </p:sp>
      <p:sp>
        <p:nvSpPr>
          <p:cNvPr id="7" name="Rectangle 1037"/>
          <p:cNvSpPr>
            <a:spLocks noGrp="1" noChangeArrowheads="1"/>
          </p:cNvSpPr>
          <p:nvPr>
            <p:ph type="sldNum" sz="quarter" idx="12"/>
          </p:nvPr>
        </p:nvSpPr>
        <p:spPr>
          <a:ln/>
        </p:spPr>
        <p:txBody>
          <a:bodyPr/>
          <a:lstStyle>
            <a:lvl1pPr>
              <a:defRPr/>
            </a:lvl1pPr>
          </a:lstStyle>
          <a:p>
            <a:fld id="{88566D31-8EAF-402D-8A98-9E227967E973}" type="slidenum">
              <a:rPr lang="en-US" smtClean="0"/>
              <a:pPr/>
              <a:t>‹#›</a:t>
            </a:fld>
            <a:endParaRPr lang="en-US" dirty="0"/>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074" name="Rectangle 1026"/>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dirty="0"/>
          </a:p>
        </p:txBody>
      </p:sp>
      <p:sp>
        <p:nvSpPr>
          <p:cNvPr id="3075" name="Rectangle 1027"/>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dirty="0"/>
          </a:p>
        </p:txBody>
      </p:sp>
      <p:sp>
        <p:nvSpPr>
          <p:cNvPr id="3076" name="Rectangle 1028"/>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dirty="0"/>
          </a:p>
        </p:txBody>
      </p:sp>
      <p:sp>
        <p:nvSpPr>
          <p:cNvPr id="3077" name="Rectangle 1029"/>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dirty="0"/>
          </a:p>
        </p:txBody>
      </p:sp>
      <p:sp>
        <p:nvSpPr>
          <p:cNvPr id="3078" name="Rectangle 1030"/>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dirty="0"/>
          </a:p>
        </p:txBody>
      </p:sp>
      <p:sp>
        <p:nvSpPr>
          <p:cNvPr id="3079" name="Rectangle 1031"/>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defRPr/>
            </a:pPr>
            <a:endParaRPr kumimoji="1" lang="en-US" dirty="0"/>
          </a:p>
        </p:txBody>
      </p:sp>
      <p:sp>
        <p:nvSpPr>
          <p:cNvPr id="3080" name="Rectangle 1032"/>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dirty="0"/>
          </a:p>
        </p:txBody>
      </p:sp>
      <p:sp>
        <p:nvSpPr>
          <p:cNvPr id="3081" name="Rectangle 1033"/>
          <p:cNvSpPr>
            <a:spLocks noGrp="1" noChangeArrowheads="1"/>
          </p:cNvSpPr>
          <p:nvPr>
            <p:ph type="title"/>
          </p:nvPr>
        </p:nvSpPr>
        <p:spPr bwMode="auto">
          <a:xfrm>
            <a:off x="1150938" y="617538"/>
            <a:ext cx="7793037"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2" name="Rectangle 1034"/>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83" name="Rectangle 1035"/>
          <p:cNvSpPr>
            <a:spLocks noGrp="1" noChangeArrowheads="1"/>
          </p:cNvSpPr>
          <p:nvPr>
            <p:ph type="dt" sz="half" idx="2"/>
          </p:nvPr>
        </p:nvSpPr>
        <p:spPr bwMode="auto">
          <a:xfrm>
            <a:off x="9144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fld id="{BC06E597-80CD-4A57-A7D9-5C8DC57D2505}" type="datetimeFigureOut">
              <a:rPr lang="en-US" smtClean="0"/>
              <a:pPr/>
              <a:t>9/14/2014</a:t>
            </a:fld>
            <a:endParaRPr lang="en-US" dirty="0"/>
          </a:p>
        </p:txBody>
      </p:sp>
      <p:sp>
        <p:nvSpPr>
          <p:cNvPr id="3084" name="Rectangle 1036"/>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vl1pPr>
          </a:lstStyle>
          <a:p>
            <a:endParaRPr lang="en-US" dirty="0"/>
          </a:p>
        </p:txBody>
      </p:sp>
      <p:sp>
        <p:nvSpPr>
          <p:cNvPr id="3085" name="Rectangle 1037"/>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fld id="{88566D31-8EAF-402D-8A98-9E227967E97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81"/>
                                        </p:tgtEl>
                                        <p:attrNameLst>
                                          <p:attrName>style.visibility</p:attrName>
                                        </p:attrNameLst>
                                      </p:cBhvr>
                                      <p:to>
                                        <p:strVal val="visible"/>
                                      </p:to>
                                    </p:set>
                                    <p:animEffect transition="in" filter="fade">
                                      <p:cBhvr>
                                        <p:cTn id="7" dur="2000"/>
                                        <p:tgtEl>
                                          <p:spTgt spid="308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82">
                                            <p:txEl>
                                              <p:pRg st="0" end="0"/>
                                            </p:txEl>
                                          </p:spTgt>
                                        </p:tgtEl>
                                        <p:attrNameLst>
                                          <p:attrName>style.visibility</p:attrName>
                                        </p:attrNameLst>
                                      </p:cBhvr>
                                      <p:to>
                                        <p:strVal val="visible"/>
                                      </p:to>
                                    </p:set>
                                    <p:animEffect transition="in" filter="fade">
                                      <p:cBhvr>
                                        <p:cTn id="12" dur="2000"/>
                                        <p:tgtEl>
                                          <p:spTgt spid="3082">
                                            <p:txEl>
                                              <p:pRg st="0" end="0"/>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082">
                                            <p:txEl>
                                              <p:pRg st="1" end="1"/>
                                            </p:txEl>
                                          </p:spTgt>
                                        </p:tgtEl>
                                        <p:attrNameLst>
                                          <p:attrName>style.visibility</p:attrName>
                                        </p:attrNameLst>
                                      </p:cBhvr>
                                      <p:to>
                                        <p:strVal val="visible"/>
                                      </p:to>
                                    </p:set>
                                    <p:animEffect transition="in" filter="fade">
                                      <p:cBhvr>
                                        <p:cTn id="15" dur="2000"/>
                                        <p:tgtEl>
                                          <p:spTgt spid="3082">
                                            <p:txEl>
                                              <p:pRg st="1" end="1"/>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082">
                                            <p:txEl>
                                              <p:pRg st="2" end="2"/>
                                            </p:txEl>
                                          </p:spTgt>
                                        </p:tgtEl>
                                        <p:attrNameLst>
                                          <p:attrName>style.visibility</p:attrName>
                                        </p:attrNameLst>
                                      </p:cBhvr>
                                      <p:to>
                                        <p:strVal val="visible"/>
                                      </p:to>
                                    </p:set>
                                    <p:animEffect transition="in" filter="fade">
                                      <p:cBhvr>
                                        <p:cTn id="18" dur="2000"/>
                                        <p:tgtEl>
                                          <p:spTgt spid="3082">
                                            <p:txEl>
                                              <p:pRg st="2" end="2"/>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082">
                                            <p:txEl>
                                              <p:pRg st="3" end="3"/>
                                            </p:txEl>
                                          </p:spTgt>
                                        </p:tgtEl>
                                        <p:attrNameLst>
                                          <p:attrName>style.visibility</p:attrName>
                                        </p:attrNameLst>
                                      </p:cBhvr>
                                      <p:to>
                                        <p:strVal val="visible"/>
                                      </p:to>
                                    </p:set>
                                    <p:animEffect transition="in" filter="fade">
                                      <p:cBhvr>
                                        <p:cTn id="21" dur="2000"/>
                                        <p:tgtEl>
                                          <p:spTgt spid="3082">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082">
                                            <p:txEl>
                                              <p:pRg st="4" end="4"/>
                                            </p:txEl>
                                          </p:spTgt>
                                        </p:tgtEl>
                                        <p:attrNameLst>
                                          <p:attrName>style.visibility</p:attrName>
                                        </p:attrNameLst>
                                      </p:cBhvr>
                                      <p:to>
                                        <p:strVal val="visible"/>
                                      </p:to>
                                    </p:set>
                                    <p:animEffect transition="in" filter="fade">
                                      <p:cBhvr>
                                        <p:cTn id="24" dur="2000"/>
                                        <p:tgtEl>
                                          <p:spTgt spid="308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1" grpId="0"/>
      <p:bldP spid="3082" grpId="0" build="p">
        <p:tmplLst>
          <p:tmpl lvl="1">
            <p:tnLst>
              <p:par>
                <p:cTn presetID="10" presetClass="entr" presetSubtype="0" fill="hold" nodeType="clickEffect">
                  <p:stCondLst>
                    <p:cond delay="0"/>
                  </p:stCondLst>
                  <p:childTnLst>
                    <p:set>
                      <p:cBhvr>
                        <p:cTn dur="1" fill="hold">
                          <p:stCondLst>
                            <p:cond delay="0"/>
                          </p:stCondLst>
                        </p:cTn>
                        <p:tgtEl>
                          <p:spTgt spid="3082"/>
                        </p:tgtEl>
                        <p:attrNameLst>
                          <p:attrName>style.visibility</p:attrName>
                        </p:attrNameLst>
                      </p:cBhvr>
                      <p:to>
                        <p:strVal val="visible"/>
                      </p:to>
                    </p:set>
                    <p:animEffect transition="in" filter="fade">
                      <p:cBhvr>
                        <p:cTn dur="2000"/>
                        <p:tgtEl>
                          <p:spTgt spid="3082"/>
                        </p:tgtEl>
                      </p:cBhvr>
                    </p:animEffect>
                  </p:childTnLst>
                </p:cTn>
              </p:par>
            </p:tnLst>
          </p:tmpl>
          <p:tmpl lvl="2">
            <p:tnLst>
              <p:par>
                <p:cTn presetID="10" presetClass="entr" presetSubtype="0" fill="hold" nodeType="withEffect">
                  <p:stCondLst>
                    <p:cond delay="0"/>
                  </p:stCondLst>
                  <p:childTnLst>
                    <p:set>
                      <p:cBhvr>
                        <p:cTn dur="1" fill="hold">
                          <p:stCondLst>
                            <p:cond delay="0"/>
                          </p:stCondLst>
                        </p:cTn>
                        <p:tgtEl>
                          <p:spTgt spid="3082"/>
                        </p:tgtEl>
                        <p:attrNameLst>
                          <p:attrName>style.visibility</p:attrName>
                        </p:attrNameLst>
                      </p:cBhvr>
                      <p:to>
                        <p:strVal val="visible"/>
                      </p:to>
                    </p:set>
                    <p:animEffect transition="in" filter="fade">
                      <p:cBhvr>
                        <p:cTn dur="2000"/>
                        <p:tgtEl>
                          <p:spTgt spid="3082"/>
                        </p:tgtEl>
                      </p:cBhvr>
                    </p:animEffect>
                  </p:childTnLst>
                </p:cTn>
              </p:par>
            </p:tnLst>
          </p:tmpl>
          <p:tmpl lvl="3">
            <p:tnLst>
              <p:par>
                <p:cTn presetID="10" presetClass="entr" presetSubtype="0" fill="hold" nodeType="withEffect">
                  <p:stCondLst>
                    <p:cond delay="0"/>
                  </p:stCondLst>
                  <p:childTnLst>
                    <p:set>
                      <p:cBhvr>
                        <p:cTn dur="1" fill="hold">
                          <p:stCondLst>
                            <p:cond delay="0"/>
                          </p:stCondLst>
                        </p:cTn>
                        <p:tgtEl>
                          <p:spTgt spid="3082"/>
                        </p:tgtEl>
                        <p:attrNameLst>
                          <p:attrName>style.visibility</p:attrName>
                        </p:attrNameLst>
                      </p:cBhvr>
                      <p:to>
                        <p:strVal val="visible"/>
                      </p:to>
                    </p:set>
                    <p:animEffect transition="in" filter="fade">
                      <p:cBhvr>
                        <p:cTn dur="2000"/>
                        <p:tgtEl>
                          <p:spTgt spid="3082"/>
                        </p:tgtEl>
                      </p:cBhvr>
                    </p:animEffect>
                  </p:childTnLst>
                </p:cTn>
              </p:par>
            </p:tnLst>
          </p:tmpl>
          <p:tmpl lvl="4">
            <p:tnLst>
              <p:par>
                <p:cTn presetID="10" presetClass="entr" presetSubtype="0" fill="hold" nodeType="withEffect">
                  <p:stCondLst>
                    <p:cond delay="0"/>
                  </p:stCondLst>
                  <p:childTnLst>
                    <p:set>
                      <p:cBhvr>
                        <p:cTn dur="1" fill="hold">
                          <p:stCondLst>
                            <p:cond delay="0"/>
                          </p:stCondLst>
                        </p:cTn>
                        <p:tgtEl>
                          <p:spTgt spid="3082"/>
                        </p:tgtEl>
                        <p:attrNameLst>
                          <p:attrName>style.visibility</p:attrName>
                        </p:attrNameLst>
                      </p:cBhvr>
                      <p:to>
                        <p:strVal val="visible"/>
                      </p:to>
                    </p:set>
                    <p:animEffect transition="in" filter="fade">
                      <p:cBhvr>
                        <p:cTn dur="2000"/>
                        <p:tgtEl>
                          <p:spTgt spid="3082"/>
                        </p:tgtEl>
                      </p:cBhvr>
                    </p:animEffect>
                  </p:childTnLst>
                </p:cTn>
              </p:par>
            </p:tnLst>
          </p:tmpl>
          <p:tmpl lvl="5">
            <p:tnLst>
              <p:par>
                <p:cTn presetID="10" presetClass="entr" presetSubtype="0" fill="hold" nodeType="withEffect">
                  <p:stCondLst>
                    <p:cond delay="0"/>
                  </p:stCondLst>
                  <p:childTnLst>
                    <p:set>
                      <p:cBhvr>
                        <p:cTn dur="1" fill="hold">
                          <p:stCondLst>
                            <p:cond delay="0"/>
                          </p:stCondLst>
                        </p:cTn>
                        <p:tgtEl>
                          <p:spTgt spid="3082"/>
                        </p:tgtEl>
                        <p:attrNameLst>
                          <p:attrName>style.visibility</p:attrName>
                        </p:attrNameLst>
                      </p:cBhvr>
                      <p:to>
                        <p:strVal val="visible"/>
                      </p:to>
                    </p:set>
                    <p:animEffect transition="in" filter="fade">
                      <p:cBhvr>
                        <p:cTn dur="2000"/>
                        <p:tgtEl>
                          <p:spTgt spid="3082"/>
                        </p:tgtEl>
                      </p:cBhvr>
                    </p:animEffect>
                  </p:childTnLst>
                </p:cTn>
              </p:par>
            </p:tnLst>
          </p:tmpl>
        </p:tmplLst>
      </p:bldP>
    </p:bldLst>
  </p:timing>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Tahoma" pitchFamily="34" charset="0"/>
        </a:defRPr>
      </a:lvl2pPr>
      <a:lvl3pPr algn="l" rtl="0" eaLnBrk="1" fontAlgn="base" hangingPunct="1">
        <a:spcBef>
          <a:spcPct val="0"/>
        </a:spcBef>
        <a:spcAft>
          <a:spcPct val="0"/>
        </a:spcAft>
        <a:defRPr sz="4400">
          <a:solidFill>
            <a:schemeClr val="tx2"/>
          </a:solidFill>
          <a:latin typeface="Tahoma" pitchFamily="34" charset="0"/>
        </a:defRPr>
      </a:lvl3pPr>
      <a:lvl4pPr algn="l" rtl="0" eaLnBrk="1" fontAlgn="base" hangingPunct="1">
        <a:spcBef>
          <a:spcPct val="0"/>
        </a:spcBef>
        <a:spcAft>
          <a:spcPct val="0"/>
        </a:spcAft>
        <a:defRPr sz="4400">
          <a:solidFill>
            <a:schemeClr val="tx2"/>
          </a:solidFill>
          <a:latin typeface="Tahoma" pitchFamily="34" charset="0"/>
        </a:defRPr>
      </a:lvl4pPr>
      <a:lvl5pPr algn="l" rtl="0" eaLnBrk="1" fontAlgn="base" hangingPunct="1">
        <a:spcBef>
          <a:spcPct val="0"/>
        </a:spcBef>
        <a:spcAft>
          <a:spcPct val="0"/>
        </a:spcAft>
        <a:defRPr sz="4400">
          <a:solidFill>
            <a:schemeClr val="tx2"/>
          </a:solidFill>
          <a:latin typeface="Tahoma" pitchFamily="34" charset="0"/>
        </a:defRPr>
      </a:lvl5pPr>
      <a:lvl6pPr marL="457200" algn="l" rtl="0" eaLnBrk="1" fontAlgn="base" hangingPunct="1">
        <a:spcBef>
          <a:spcPct val="0"/>
        </a:spcBef>
        <a:spcAft>
          <a:spcPct val="0"/>
        </a:spcAft>
        <a:defRPr sz="4400">
          <a:solidFill>
            <a:schemeClr val="tx2"/>
          </a:solidFill>
          <a:latin typeface="Tahoma" pitchFamily="34" charset="0"/>
        </a:defRPr>
      </a:lvl6pPr>
      <a:lvl7pPr marL="914400" algn="l" rtl="0" eaLnBrk="1" fontAlgn="base" hangingPunct="1">
        <a:spcBef>
          <a:spcPct val="0"/>
        </a:spcBef>
        <a:spcAft>
          <a:spcPct val="0"/>
        </a:spcAft>
        <a:defRPr sz="4400">
          <a:solidFill>
            <a:schemeClr val="tx2"/>
          </a:solidFill>
          <a:latin typeface="Tahoma" pitchFamily="34" charset="0"/>
        </a:defRPr>
      </a:lvl7pPr>
      <a:lvl8pPr marL="1371600" algn="l" rtl="0" eaLnBrk="1" fontAlgn="base" hangingPunct="1">
        <a:spcBef>
          <a:spcPct val="0"/>
        </a:spcBef>
        <a:spcAft>
          <a:spcPct val="0"/>
        </a:spcAft>
        <a:defRPr sz="4400">
          <a:solidFill>
            <a:schemeClr val="tx2"/>
          </a:solidFill>
          <a:latin typeface="Tahoma" pitchFamily="34" charset="0"/>
        </a:defRPr>
      </a:lvl8pPr>
      <a:lvl9pPr marL="1828800" algn="l" rtl="0" eaLnBrk="1" fontAlgn="base" hangingPunct="1">
        <a:spcBef>
          <a:spcPct val="0"/>
        </a:spcBef>
        <a:spcAft>
          <a:spcPct val="0"/>
        </a:spcAft>
        <a:defRPr sz="4400">
          <a:solidFill>
            <a:schemeClr val="tx2"/>
          </a:solidFill>
          <a:latin typeface="Tahoma" pitchFamily="34" charset="0"/>
        </a:defRPr>
      </a:lvl9pPr>
    </p:titleStyle>
    <p:bodyStyle>
      <a:lvl1pPr marL="342900" indent="-342900" algn="l" rtl="0" eaLnBrk="1" fontAlgn="base" hangingPunct="1">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1" fontAlgn="base" hangingPunct="1">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1" fontAlgn="base" hangingPunct="1">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1" fontAlgn="base" hangingPunct="1">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5400" dirty="0" smtClean="0"/>
              <a:t>INTERMODAL CHOICES</a:t>
            </a:r>
            <a:r>
              <a:rPr lang="en-US" dirty="0" smtClean="0"/>
              <a:t/>
            </a:r>
            <a:br>
              <a:rPr lang="en-US" dirty="0" smtClean="0"/>
            </a:br>
            <a:r>
              <a:rPr lang="en-US" sz="3600" dirty="0" smtClean="0"/>
              <a:t>ROLE OF THE RAILWAYS</a:t>
            </a:r>
            <a:endParaRPr lang="en-US" sz="3600" dirty="0"/>
          </a:p>
        </p:txBody>
      </p:sp>
      <p:sp>
        <p:nvSpPr>
          <p:cNvPr id="3" name="Subtitle 2"/>
          <p:cNvSpPr>
            <a:spLocks noGrp="1"/>
          </p:cNvSpPr>
          <p:nvPr>
            <p:ph type="subTitle" idx="1"/>
          </p:nvPr>
        </p:nvSpPr>
        <p:spPr/>
        <p:txBody>
          <a:bodyPr>
            <a:normAutofit fontScale="62500" lnSpcReduction="20000"/>
          </a:bodyPr>
          <a:lstStyle/>
          <a:p>
            <a:r>
              <a:rPr lang="en-US" b="1" dirty="0" smtClean="0"/>
              <a:t>BIMSTEC</a:t>
            </a:r>
            <a:r>
              <a:rPr lang="en-US" dirty="0" smtClean="0"/>
              <a:t> </a:t>
            </a:r>
          </a:p>
          <a:p>
            <a:r>
              <a:rPr lang="en-US" sz="2900" b="1" dirty="0" smtClean="0"/>
              <a:t>Pramod Uniyal</a:t>
            </a:r>
          </a:p>
          <a:p>
            <a:r>
              <a:rPr lang="en-US" sz="2600" dirty="0" smtClean="0"/>
              <a:t>Academic Advisor IRT</a:t>
            </a:r>
          </a:p>
          <a:p>
            <a:r>
              <a:rPr lang="en-US" b="1" dirty="0" smtClean="0"/>
              <a:t>NAIR</a:t>
            </a:r>
          </a:p>
          <a:p>
            <a:r>
              <a:rPr lang="en-US" sz="2600" dirty="0" smtClean="0"/>
              <a:t>Vadodara</a:t>
            </a:r>
          </a:p>
          <a:p>
            <a:r>
              <a:rPr lang="en-US" sz="2200" b="1" dirty="0" smtClean="0"/>
              <a:t>16.9.14</a:t>
            </a:r>
            <a:endParaRPr lang="en-US" sz="22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z="3600" dirty="0" smtClean="0"/>
              <a:t>PASSENGER DEMAND----BASIC DECISIONS</a:t>
            </a:r>
          </a:p>
        </p:txBody>
      </p:sp>
      <p:sp>
        <p:nvSpPr>
          <p:cNvPr id="22531" name="Rectangle 3"/>
          <p:cNvSpPr>
            <a:spLocks noGrp="1" noChangeArrowheads="1"/>
          </p:cNvSpPr>
          <p:nvPr>
            <p:ph type="body" idx="1"/>
          </p:nvPr>
        </p:nvSpPr>
        <p:spPr/>
        <p:txBody>
          <a:bodyPr/>
          <a:lstStyle/>
          <a:p>
            <a:pPr eaLnBrk="1" hangingPunct="1"/>
            <a:r>
              <a:rPr lang="en-US" dirty="0" smtClean="0"/>
              <a:t>Consumer has to decide,</a:t>
            </a:r>
          </a:p>
          <a:p>
            <a:pPr eaLnBrk="1" hangingPunct="1"/>
            <a:r>
              <a:rPr lang="en-US" dirty="0" smtClean="0"/>
              <a:t>     i) whether to make the trip</a:t>
            </a:r>
          </a:p>
          <a:p>
            <a:pPr eaLnBrk="1" hangingPunct="1"/>
            <a:r>
              <a:rPr lang="en-US" dirty="0" smtClean="0"/>
              <a:t>    ii) where to make the trip</a:t>
            </a:r>
          </a:p>
          <a:p>
            <a:pPr eaLnBrk="1" hangingPunct="1"/>
            <a:r>
              <a:rPr lang="en-US" dirty="0" smtClean="0"/>
              <a:t>   iii) when to make the trip</a:t>
            </a:r>
          </a:p>
          <a:p>
            <a:pPr eaLnBrk="1" hangingPunct="1"/>
            <a:r>
              <a:rPr lang="en-US" dirty="0" smtClean="0"/>
              <a:t>    iv) which mode to use</a:t>
            </a:r>
          </a:p>
          <a:p>
            <a:pPr eaLnBrk="1" hangingPunct="1"/>
            <a:r>
              <a:rPr lang="en-US" dirty="0" smtClean="0"/>
              <a:t>    v) what route to take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smtClean="0"/>
              <a:t>FORECASTING THE DEMAND</a:t>
            </a:r>
          </a:p>
        </p:txBody>
      </p:sp>
      <p:sp>
        <p:nvSpPr>
          <p:cNvPr id="34819" name="Rectangle 3"/>
          <p:cNvSpPr>
            <a:spLocks noGrp="1" noChangeArrowheads="1"/>
          </p:cNvSpPr>
          <p:nvPr>
            <p:ph type="body" idx="1"/>
          </p:nvPr>
        </p:nvSpPr>
        <p:spPr/>
        <p:txBody>
          <a:bodyPr/>
          <a:lstStyle/>
          <a:p>
            <a:pPr eaLnBrk="1" hangingPunct="1">
              <a:lnSpc>
                <a:spcPct val="80000"/>
              </a:lnSpc>
            </a:pPr>
            <a:r>
              <a:rPr lang="en-US" sz="2800" dirty="0" smtClean="0"/>
              <a:t>Ability to understand the socio economic trends</a:t>
            </a:r>
          </a:p>
          <a:p>
            <a:pPr eaLnBrk="1" hangingPunct="1">
              <a:lnSpc>
                <a:spcPct val="80000"/>
              </a:lnSpc>
            </a:pPr>
            <a:r>
              <a:rPr lang="en-US" sz="2800" dirty="0" smtClean="0"/>
              <a:t>Define logically the exogenous factors constituting the demand model</a:t>
            </a:r>
          </a:p>
          <a:p>
            <a:pPr eaLnBrk="1" hangingPunct="1">
              <a:lnSpc>
                <a:spcPct val="80000"/>
              </a:lnSpc>
            </a:pPr>
            <a:r>
              <a:rPr lang="en-US" sz="2800" dirty="0" smtClean="0"/>
              <a:t>Specification of the functional form</a:t>
            </a:r>
          </a:p>
          <a:p>
            <a:pPr eaLnBrk="1" hangingPunct="1">
              <a:lnSpc>
                <a:spcPct val="80000"/>
              </a:lnSpc>
            </a:pPr>
            <a:r>
              <a:rPr lang="en-US" sz="2800" dirty="0" smtClean="0"/>
              <a:t>Short term easier</a:t>
            </a:r>
          </a:p>
          <a:p>
            <a:pPr eaLnBrk="1" hangingPunct="1">
              <a:lnSpc>
                <a:spcPct val="80000"/>
              </a:lnSpc>
            </a:pPr>
            <a:r>
              <a:rPr lang="en-US" sz="2800" dirty="0" smtClean="0"/>
              <a:t>Long term determined by the validity of the models as both ability to pay and the wisdom of paying transportation costs may undergo a radical change</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dirty="0" smtClean="0"/>
              <a:t>CLASSIFICATION OF COSTS</a:t>
            </a:r>
          </a:p>
        </p:txBody>
      </p:sp>
      <p:sp>
        <p:nvSpPr>
          <p:cNvPr id="51203" name="Rectangle 3"/>
          <p:cNvSpPr>
            <a:spLocks noGrp="1" noChangeArrowheads="1"/>
          </p:cNvSpPr>
          <p:nvPr>
            <p:ph type="body" idx="1"/>
          </p:nvPr>
        </p:nvSpPr>
        <p:spPr/>
        <p:txBody>
          <a:bodyPr/>
          <a:lstStyle/>
          <a:p>
            <a:pPr eaLnBrk="1" hangingPunct="1"/>
            <a:r>
              <a:rPr lang="en-US" dirty="0" smtClean="0"/>
              <a:t>OPERATORS</a:t>
            </a:r>
          </a:p>
          <a:p>
            <a:pPr eaLnBrk="1" hangingPunct="1"/>
            <a:endParaRPr lang="en-US" dirty="0" smtClean="0"/>
          </a:p>
          <a:p>
            <a:pPr eaLnBrk="1" hangingPunct="1"/>
            <a:r>
              <a:rPr lang="en-US" dirty="0" smtClean="0"/>
              <a:t>USERS</a:t>
            </a:r>
          </a:p>
          <a:p>
            <a:pPr eaLnBrk="1" hangingPunct="1"/>
            <a:endParaRPr lang="en-US" dirty="0" smtClean="0"/>
          </a:p>
          <a:p>
            <a:pPr eaLnBrk="1" hangingPunct="1"/>
            <a:r>
              <a:rPr lang="en-US" dirty="0" smtClean="0"/>
              <a:t>SOCIAL</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r>
              <a:rPr lang="en-US" dirty="0" smtClean="0"/>
              <a:t>OPERATORS</a:t>
            </a:r>
          </a:p>
        </p:txBody>
      </p:sp>
      <p:sp>
        <p:nvSpPr>
          <p:cNvPr id="52227" name="Rectangle 3"/>
          <p:cNvSpPr>
            <a:spLocks noGrp="1" noChangeArrowheads="1"/>
          </p:cNvSpPr>
          <p:nvPr>
            <p:ph type="body" idx="1"/>
          </p:nvPr>
        </p:nvSpPr>
        <p:spPr/>
        <p:txBody>
          <a:bodyPr/>
          <a:lstStyle/>
          <a:p>
            <a:pPr eaLnBrk="1" hangingPunct="1"/>
            <a:r>
              <a:rPr lang="en-US" dirty="0" smtClean="0"/>
              <a:t>ALLOCATION</a:t>
            </a:r>
          </a:p>
          <a:p>
            <a:pPr eaLnBrk="1" hangingPunct="1"/>
            <a:r>
              <a:rPr lang="en-US" dirty="0" smtClean="0"/>
              <a:t>         joint/common</a:t>
            </a:r>
          </a:p>
          <a:p>
            <a:pPr eaLnBrk="1" hangingPunct="1"/>
            <a:r>
              <a:rPr lang="en-US" dirty="0" smtClean="0"/>
              <a:t>INDIVISIBILITIES</a:t>
            </a:r>
          </a:p>
          <a:p>
            <a:pPr eaLnBrk="1" hangingPunct="1"/>
            <a:r>
              <a:rPr lang="en-US" dirty="0" smtClean="0"/>
              <a:t>     long/short term</a:t>
            </a:r>
          </a:p>
          <a:p>
            <a:pPr eaLnBrk="1" hangingPunct="1"/>
            <a:r>
              <a:rPr lang="en-US" dirty="0" smtClean="0"/>
              <a:t>ECONOMIES</a:t>
            </a:r>
          </a:p>
          <a:p>
            <a:pPr eaLnBrk="1" hangingPunct="1">
              <a:buFont typeface="Wingdings" pitchFamily="2" charset="2"/>
              <a:buNone/>
            </a:pPr>
            <a:endParaRPr lang="en-US"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dirty="0" smtClean="0"/>
              <a:t>             USERS</a:t>
            </a:r>
          </a:p>
        </p:txBody>
      </p:sp>
      <p:sp>
        <p:nvSpPr>
          <p:cNvPr id="53251" name="Rectangle 3"/>
          <p:cNvSpPr>
            <a:spLocks noGrp="1" noChangeArrowheads="1"/>
          </p:cNvSpPr>
          <p:nvPr>
            <p:ph type="body" idx="1"/>
          </p:nvPr>
        </p:nvSpPr>
        <p:spPr/>
        <p:txBody>
          <a:bodyPr/>
          <a:lstStyle/>
          <a:p>
            <a:pPr eaLnBrk="1" hangingPunct="1"/>
            <a:r>
              <a:rPr lang="en-US" b="1" dirty="0" smtClean="0"/>
              <a:t>GENERALISED COST</a:t>
            </a:r>
          </a:p>
          <a:p>
            <a:pPr eaLnBrk="1" hangingPunct="1"/>
            <a:r>
              <a:rPr lang="en-US" dirty="0" smtClean="0"/>
              <a:t>    C=F + vT, where F is the monetary value and T, the time spent converted to monetary value by the factor v, the value of time</a:t>
            </a:r>
          </a:p>
          <a:p>
            <a:pPr eaLnBrk="1" hangingPunct="1"/>
            <a:endParaRPr lang="en-US" dirty="0" smtClean="0"/>
          </a:p>
          <a:p>
            <a:pPr eaLnBrk="1" hangingPunct="1"/>
            <a:endParaRPr lang="en-US" dirty="0" smtClean="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dirty="0" smtClean="0"/>
              <a:t>         SOCIAL COSTS</a:t>
            </a:r>
          </a:p>
        </p:txBody>
      </p:sp>
      <p:sp>
        <p:nvSpPr>
          <p:cNvPr id="54275" name="Rectangle 3"/>
          <p:cNvSpPr>
            <a:spLocks noGrp="1" noChangeArrowheads="1"/>
          </p:cNvSpPr>
          <p:nvPr>
            <p:ph type="body" idx="1"/>
          </p:nvPr>
        </p:nvSpPr>
        <p:spPr/>
        <p:txBody>
          <a:bodyPr/>
          <a:lstStyle/>
          <a:p>
            <a:pPr eaLnBrk="1" hangingPunct="1"/>
            <a:r>
              <a:rPr lang="en-US" sz="2800" b="1" dirty="0" smtClean="0"/>
              <a:t>RESOURCE COST</a:t>
            </a:r>
          </a:p>
          <a:p>
            <a:pPr eaLnBrk="1" hangingPunct="1"/>
            <a:r>
              <a:rPr lang="en-US" sz="2800" dirty="0" smtClean="0"/>
              <a:t>     opportunity costs</a:t>
            </a:r>
          </a:p>
          <a:p>
            <a:pPr eaLnBrk="1" hangingPunct="1"/>
            <a:r>
              <a:rPr lang="en-US" sz="2800" dirty="0" smtClean="0"/>
              <a:t>     allocative efficiency</a:t>
            </a:r>
          </a:p>
          <a:p>
            <a:pPr eaLnBrk="1" hangingPunct="1"/>
            <a:r>
              <a:rPr lang="en-US" sz="2800" b="1" dirty="0" smtClean="0"/>
              <a:t>EXTERNAL COSTS</a:t>
            </a:r>
          </a:p>
          <a:p>
            <a:pPr eaLnBrk="1" hangingPunct="1"/>
            <a:r>
              <a:rPr lang="en-US" sz="2800" dirty="0" smtClean="0"/>
              <a:t>     congestion</a:t>
            </a:r>
          </a:p>
          <a:p>
            <a:pPr eaLnBrk="1" hangingPunct="1"/>
            <a:r>
              <a:rPr lang="en-US" sz="2800" dirty="0" smtClean="0"/>
              <a:t>     pollution</a:t>
            </a:r>
          </a:p>
          <a:p>
            <a:pPr eaLnBrk="1" hangingPunct="1"/>
            <a:r>
              <a:rPr lang="en-US" sz="2800" dirty="0" smtClean="0"/>
              <a:t>     safety</a:t>
            </a:r>
          </a:p>
          <a:p>
            <a:pPr eaLnBrk="1" hangingPunct="1"/>
            <a:r>
              <a:rPr lang="en-US" sz="2800" dirty="0" smtClean="0"/>
              <a:t> </a:t>
            </a:r>
          </a:p>
          <a:p>
            <a:pPr eaLnBrk="1" hangingPunct="1"/>
            <a:endParaRPr lang="en-US" sz="2800" dirty="0" smtClean="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INTERDEPENDANCIES</a:t>
            </a:r>
            <a:endParaRPr lang="en-US" dirty="0"/>
          </a:p>
        </p:txBody>
      </p:sp>
      <p:sp>
        <p:nvSpPr>
          <p:cNvPr id="3" name="Content Placeholder 2"/>
          <p:cNvSpPr>
            <a:spLocks noGrp="1"/>
          </p:cNvSpPr>
          <p:nvPr>
            <p:ph idx="1"/>
          </p:nvPr>
        </p:nvSpPr>
        <p:spPr/>
        <p:txBody>
          <a:bodyPr/>
          <a:lstStyle/>
          <a:p>
            <a:r>
              <a:rPr lang="en-US" sz="2400" dirty="0" smtClean="0"/>
              <a:t>Unimodal Transport</a:t>
            </a:r>
          </a:p>
          <a:p>
            <a:pPr>
              <a:buNone/>
            </a:pPr>
            <a:r>
              <a:rPr lang="en-US" sz="2400" dirty="0" smtClean="0"/>
              <a:t>   Intermodal Transport</a:t>
            </a:r>
          </a:p>
          <a:p>
            <a:pPr>
              <a:buNone/>
            </a:pPr>
            <a:r>
              <a:rPr lang="en-US" sz="2400" dirty="0" smtClean="0"/>
              <a:t>   Multimodal Transport</a:t>
            </a:r>
          </a:p>
          <a:p>
            <a:pPr>
              <a:buNone/>
            </a:pPr>
            <a:r>
              <a:rPr lang="en-US" sz="2400" dirty="0" smtClean="0"/>
              <a:t>   Logistics/Supply Chain Management</a:t>
            </a:r>
          </a:p>
          <a:p>
            <a:pPr>
              <a:buNone/>
            </a:pPr>
            <a:r>
              <a:rPr lang="en-US" sz="2400" dirty="0" smtClean="0"/>
              <a:t>   Factors which may affect the intermodal choices are</a:t>
            </a:r>
          </a:p>
          <a:p>
            <a:pPr>
              <a:buNone/>
            </a:pPr>
            <a:r>
              <a:rPr lang="en-US" sz="2400" dirty="0" smtClean="0"/>
              <a:t>       (i)  Physical</a:t>
            </a:r>
          </a:p>
          <a:p>
            <a:pPr>
              <a:buNone/>
            </a:pPr>
            <a:r>
              <a:rPr lang="en-US" sz="2400" dirty="0" smtClean="0"/>
              <a:t>       (ii)  Social</a:t>
            </a:r>
          </a:p>
          <a:p>
            <a:pPr>
              <a:buNone/>
            </a:pPr>
            <a:r>
              <a:rPr lang="en-US" sz="2400" dirty="0" smtClean="0"/>
              <a:t>       (iii) Historical</a:t>
            </a:r>
          </a:p>
          <a:p>
            <a:pPr>
              <a:buNone/>
            </a:pPr>
            <a:r>
              <a:rPr lang="en-US" sz="2400" dirty="0" smtClean="0"/>
              <a:t>       (iv) Regulatory</a:t>
            </a:r>
          </a:p>
          <a:p>
            <a:pPr>
              <a:buNone/>
            </a:pPr>
            <a:r>
              <a:rPr lang="en-US" dirty="0" smtClean="0"/>
              <a:t>   </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4000" dirty="0" smtClean="0"/>
              <a:t>PHYSICAL FACTORS LAND </a:t>
            </a:r>
            <a:r>
              <a:rPr lang="en-US" sz="4000" dirty="0"/>
              <a:t>USE</a:t>
            </a:r>
          </a:p>
        </p:txBody>
      </p:sp>
      <p:sp>
        <p:nvSpPr>
          <p:cNvPr id="22531" name="Rectangle 3"/>
          <p:cNvSpPr>
            <a:spLocks noGrp="1" noChangeArrowheads="1"/>
          </p:cNvSpPr>
          <p:nvPr>
            <p:ph type="body" idx="1"/>
          </p:nvPr>
        </p:nvSpPr>
        <p:spPr>
          <a:xfrm>
            <a:off x="762000" y="2017713"/>
            <a:ext cx="8193088" cy="4114800"/>
          </a:xfrm>
        </p:spPr>
        <p:txBody>
          <a:bodyPr/>
          <a:lstStyle/>
          <a:p>
            <a:r>
              <a:rPr lang="en-US" dirty="0"/>
              <a:t>Problem of </a:t>
            </a:r>
            <a:r>
              <a:rPr lang="en-US" dirty="0" smtClean="0"/>
              <a:t>urbanization</a:t>
            </a:r>
            <a:endParaRPr lang="en-US" dirty="0"/>
          </a:p>
          <a:p>
            <a:r>
              <a:rPr lang="en-US" dirty="0"/>
              <a:t>Problem of ribbon development</a:t>
            </a:r>
          </a:p>
          <a:p>
            <a:r>
              <a:rPr lang="en-US" dirty="0"/>
              <a:t>Problem of Central Business District(CBD) - congestion pricing</a:t>
            </a:r>
          </a:p>
          <a:p>
            <a:r>
              <a:rPr lang="en-US" dirty="0"/>
              <a:t>Growth of cities - suburban, conurbations</a:t>
            </a:r>
          </a:p>
          <a:p>
            <a:r>
              <a:rPr lang="en-US" dirty="0"/>
              <a:t>Regional Development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Contd.  SAFETY</a:t>
            </a:r>
            <a:endParaRPr lang="en-US" dirty="0"/>
          </a:p>
        </p:txBody>
      </p:sp>
      <p:sp>
        <p:nvSpPr>
          <p:cNvPr id="19459" name="Rectangle 3"/>
          <p:cNvSpPr>
            <a:spLocks noGrp="1" noChangeArrowheads="1"/>
          </p:cNvSpPr>
          <p:nvPr>
            <p:ph type="body" idx="1"/>
          </p:nvPr>
        </p:nvSpPr>
        <p:spPr>
          <a:xfrm>
            <a:off x="838200" y="1981200"/>
            <a:ext cx="8116888" cy="4151313"/>
          </a:xfrm>
        </p:spPr>
        <p:txBody>
          <a:bodyPr/>
          <a:lstStyle/>
          <a:p>
            <a:r>
              <a:rPr lang="en-US" dirty="0"/>
              <a:t>Economic loss</a:t>
            </a:r>
          </a:p>
          <a:p>
            <a:r>
              <a:rPr lang="en-US" dirty="0"/>
              <a:t>Loss of image</a:t>
            </a:r>
          </a:p>
          <a:p>
            <a:r>
              <a:rPr lang="en-US" dirty="0"/>
              <a:t>Increased costs</a:t>
            </a:r>
          </a:p>
          <a:p>
            <a:r>
              <a:rPr lang="en-US" dirty="0"/>
              <a:t>Failure to meet targets</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t>Contd.---Environment</a:t>
            </a:r>
            <a:endParaRPr lang="en-US" dirty="0"/>
          </a:p>
        </p:txBody>
      </p:sp>
      <p:sp>
        <p:nvSpPr>
          <p:cNvPr id="20483" name="Rectangle 3"/>
          <p:cNvSpPr>
            <a:spLocks noGrp="1" noChangeArrowheads="1"/>
          </p:cNvSpPr>
          <p:nvPr>
            <p:ph type="body" idx="1"/>
          </p:nvPr>
        </p:nvSpPr>
        <p:spPr>
          <a:xfrm>
            <a:off x="685800" y="2017713"/>
            <a:ext cx="8269288" cy="4114800"/>
          </a:xfrm>
        </p:spPr>
        <p:txBody>
          <a:bodyPr/>
          <a:lstStyle/>
          <a:p>
            <a:r>
              <a:rPr lang="en-US" dirty="0"/>
              <a:t>Question of noise pollution</a:t>
            </a:r>
          </a:p>
          <a:p>
            <a:r>
              <a:rPr lang="en-US" dirty="0"/>
              <a:t>Question of air pollution</a:t>
            </a:r>
          </a:p>
          <a:p>
            <a:r>
              <a:rPr lang="en-US" dirty="0"/>
              <a:t>Loss of value of property</a:t>
            </a:r>
          </a:p>
          <a:p>
            <a:r>
              <a:rPr lang="en-US" dirty="0"/>
              <a:t>Increasing anxiety for use of facilities by a feeling of deprivation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dirty="0" smtClean="0"/>
              <a:t>A THOUGHT</a:t>
            </a:r>
          </a:p>
        </p:txBody>
      </p:sp>
      <p:sp>
        <p:nvSpPr>
          <p:cNvPr id="4099" name="Content Placeholder 2"/>
          <p:cNvSpPr>
            <a:spLocks noGrp="1"/>
          </p:cNvSpPr>
          <p:nvPr>
            <p:ph idx="1"/>
          </p:nvPr>
        </p:nvSpPr>
        <p:spPr/>
        <p:txBody>
          <a:bodyPr/>
          <a:lstStyle/>
          <a:p>
            <a:pPr eaLnBrk="1" hangingPunct="1"/>
            <a:endParaRPr lang="en-US" dirty="0" smtClean="0"/>
          </a:p>
          <a:p>
            <a:pPr eaLnBrk="1" hangingPunct="1">
              <a:buFont typeface="Wingdings" pitchFamily="2" charset="2"/>
              <a:buNone/>
            </a:pPr>
            <a:r>
              <a:rPr lang="en-US" dirty="0" smtClean="0"/>
              <a:t>“ SINCE THE DAWN OF HUMAN ACTIVITY TO THIS DAY, QUICK AND SAFE TRANSPOTATION OF PEOPLE AND GOODS HAS BEEN A CONSTANT GOAL OF EVERY ORGANISATION”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3600" dirty="0" smtClean="0"/>
              <a:t>SOCIAL FACTORS----ACCESSIBILITY</a:t>
            </a:r>
            <a:endParaRPr lang="en-US" sz="3600" dirty="0"/>
          </a:p>
        </p:txBody>
      </p:sp>
      <p:sp>
        <p:nvSpPr>
          <p:cNvPr id="21507" name="Rectangle 3"/>
          <p:cNvSpPr>
            <a:spLocks noGrp="1" noChangeArrowheads="1"/>
          </p:cNvSpPr>
          <p:nvPr>
            <p:ph type="body" idx="1"/>
          </p:nvPr>
        </p:nvSpPr>
        <p:spPr>
          <a:xfrm>
            <a:off x="838200" y="2017713"/>
            <a:ext cx="8116888" cy="4114800"/>
          </a:xfrm>
        </p:spPr>
        <p:txBody>
          <a:bodyPr/>
          <a:lstStyle/>
          <a:p>
            <a:r>
              <a:rPr lang="en-US" dirty="0"/>
              <a:t>Question of right to mobility</a:t>
            </a:r>
          </a:p>
          <a:p>
            <a:r>
              <a:rPr lang="en-US" dirty="0"/>
              <a:t>Question of affordability</a:t>
            </a:r>
          </a:p>
          <a:p>
            <a:r>
              <a:rPr lang="en-US" dirty="0"/>
              <a:t>Question of congestion leading to increased costs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t>Contd.-----SEVERITY</a:t>
            </a:r>
            <a:endParaRPr lang="en-US" dirty="0"/>
          </a:p>
        </p:txBody>
      </p:sp>
      <p:sp>
        <p:nvSpPr>
          <p:cNvPr id="23555" name="Rectangle 3"/>
          <p:cNvSpPr>
            <a:spLocks noGrp="1" noChangeArrowheads="1"/>
          </p:cNvSpPr>
          <p:nvPr>
            <p:ph type="body" idx="1"/>
          </p:nvPr>
        </p:nvSpPr>
        <p:spPr>
          <a:xfrm>
            <a:off x="838200" y="2017713"/>
            <a:ext cx="8116888" cy="4114800"/>
          </a:xfrm>
        </p:spPr>
        <p:txBody>
          <a:bodyPr/>
          <a:lstStyle/>
          <a:p>
            <a:r>
              <a:rPr lang="en-US" dirty="0"/>
              <a:t>Spoiling of the landscape</a:t>
            </a:r>
          </a:p>
          <a:p>
            <a:r>
              <a:rPr lang="en-US" dirty="0"/>
              <a:t>Dividing communities</a:t>
            </a:r>
          </a:p>
          <a:p>
            <a:r>
              <a:rPr lang="en-US" dirty="0"/>
              <a:t>Question of right of way conflicting with changing travel patterns of the population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sz="2800" dirty="0" smtClean="0"/>
              <a:t>HISTORICAL FACTORS---FINANCIAL </a:t>
            </a:r>
            <a:r>
              <a:rPr lang="en-US" sz="2800" dirty="0"/>
              <a:t>VIABILITY</a:t>
            </a:r>
          </a:p>
        </p:txBody>
      </p:sp>
      <p:sp>
        <p:nvSpPr>
          <p:cNvPr id="18435" name="Rectangle 3"/>
          <p:cNvSpPr>
            <a:spLocks noGrp="1" noChangeArrowheads="1"/>
          </p:cNvSpPr>
          <p:nvPr>
            <p:ph type="body" idx="1"/>
          </p:nvPr>
        </p:nvSpPr>
        <p:spPr>
          <a:xfrm>
            <a:off x="838200" y="1905000"/>
            <a:ext cx="8116888" cy="4227513"/>
          </a:xfrm>
        </p:spPr>
        <p:txBody>
          <a:bodyPr/>
          <a:lstStyle/>
          <a:p>
            <a:r>
              <a:rPr lang="en-US" dirty="0"/>
              <a:t>Strategies for revenue generation</a:t>
            </a:r>
          </a:p>
          <a:p>
            <a:r>
              <a:rPr lang="en-US" dirty="0"/>
              <a:t>Strategies for expenditure control</a:t>
            </a:r>
          </a:p>
          <a:p>
            <a:r>
              <a:rPr lang="en-US" dirty="0"/>
              <a:t>Strategies for investment</a:t>
            </a:r>
          </a:p>
          <a:p>
            <a:r>
              <a:rPr lang="en-US" dirty="0"/>
              <a:t>Tariff policy</a:t>
            </a:r>
          </a:p>
          <a:p>
            <a:r>
              <a:rPr lang="en-US" dirty="0"/>
              <a:t>Capital output ratio</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t>Contd.----FINANCING</a:t>
            </a:r>
            <a:endParaRPr lang="en-US" dirty="0"/>
          </a:p>
        </p:txBody>
      </p:sp>
      <p:sp>
        <p:nvSpPr>
          <p:cNvPr id="24579" name="Rectangle 3"/>
          <p:cNvSpPr>
            <a:spLocks noGrp="1" noChangeArrowheads="1"/>
          </p:cNvSpPr>
          <p:nvPr>
            <p:ph type="body" idx="1"/>
          </p:nvPr>
        </p:nvSpPr>
        <p:spPr>
          <a:xfrm>
            <a:off x="838200" y="2017713"/>
            <a:ext cx="8116888" cy="4114800"/>
          </a:xfrm>
        </p:spPr>
        <p:txBody>
          <a:bodyPr/>
          <a:lstStyle/>
          <a:p>
            <a:r>
              <a:rPr lang="en-US" dirty="0"/>
              <a:t>Federal or Budgetary Support</a:t>
            </a:r>
          </a:p>
          <a:p>
            <a:r>
              <a:rPr lang="en-US" dirty="0"/>
              <a:t>Generation of Internal Resources</a:t>
            </a:r>
          </a:p>
          <a:p>
            <a:r>
              <a:rPr lang="en-US" dirty="0"/>
              <a:t>Bilateral/Multilateral  Aid</a:t>
            </a:r>
          </a:p>
          <a:p>
            <a:r>
              <a:rPr lang="en-US" dirty="0"/>
              <a:t>Market Borrowings</a:t>
            </a:r>
          </a:p>
          <a:p>
            <a:r>
              <a:rPr lang="en-US" dirty="0"/>
              <a:t>Alternate financing schemes</a:t>
            </a:r>
          </a:p>
          <a:p>
            <a:r>
              <a:rPr lang="en-US" dirty="0"/>
              <a:t>Special Purpose Vehicles</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smtClean="0"/>
              <a:t>Contd.---RESEARCH</a:t>
            </a:r>
            <a:endParaRPr lang="en-US" dirty="0"/>
          </a:p>
        </p:txBody>
      </p:sp>
      <p:sp>
        <p:nvSpPr>
          <p:cNvPr id="25603" name="Rectangle 3"/>
          <p:cNvSpPr>
            <a:spLocks noGrp="1" noChangeArrowheads="1"/>
          </p:cNvSpPr>
          <p:nvPr>
            <p:ph type="body" idx="1"/>
          </p:nvPr>
        </p:nvSpPr>
        <p:spPr>
          <a:xfrm>
            <a:off x="762000" y="2017713"/>
            <a:ext cx="8193088" cy="4114800"/>
          </a:xfrm>
        </p:spPr>
        <p:txBody>
          <a:bodyPr/>
          <a:lstStyle/>
          <a:p>
            <a:r>
              <a:rPr lang="en-US" dirty="0"/>
              <a:t>Commitment of resources, government or private</a:t>
            </a:r>
          </a:p>
          <a:p>
            <a:r>
              <a:rPr lang="en-US" dirty="0"/>
              <a:t>Public versus private transport</a:t>
            </a:r>
          </a:p>
          <a:p>
            <a:r>
              <a:rPr lang="en-US" dirty="0"/>
              <a:t>Use of IT</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3600" dirty="0" smtClean="0"/>
              <a:t>MODAL ASSIGNMENT---ALLOCATIVE </a:t>
            </a:r>
            <a:r>
              <a:rPr lang="en-US" sz="3600" dirty="0"/>
              <a:t>EFFICIENCY</a:t>
            </a:r>
          </a:p>
        </p:txBody>
      </p:sp>
      <p:sp>
        <p:nvSpPr>
          <p:cNvPr id="17411" name="Rectangle 3"/>
          <p:cNvSpPr>
            <a:spLocks noGrp="1" noChangeArrowheads="1"/>
          </p:cNvSpPr>
          <p:nvPr>
            <p:ph type="body" idx="1"/>
          </p:nvPr>
        </p:nvSpPr>
        <p:spPr>
          <a:xfrm>
            <a:off x="762000" y="2017713"/>
            <a:ext cx="8193088" cy="4114800"/>
          </a:xfrm>
        </p:spPr>
        <p:txBody>
          <a:bodyPr/>
          <a:lstStyle/>
          <a:p>
            <a:pPr>
              <a:lnSpc>
                <a:spcPct val="90000"/>
              </a:lnSpc>
            </a:pPr>
            <a:r>
              <a:rPr lang="en-US" dirty="0"/>
              <a:t>Optimal use of resources</a:t>
            </a:r>
          </a:p>
          <a:p>
            <a:pPr>
              <a:lnSpc>
                <a:spcPct val="90000"/>
              </a:lnSpc>
            </a:pPr>
            <a:r>
              <a:rPr lang="en-US" dirty="0"/>
              <a:t>Question of Public good</a:t>
            </a:r>
          </a:p>
          <a:p>
            <a:pPr>
              <a:lnSpc>
                <a:spcPct val="90000"/>
              </a:lnSpc>
            </a:pPr>
            <a:r>
              <a:rPr lang="en-US" dirty="0"/>
              <a:t>Question of payment of user charges</a:t>
            </a:r>
          </a:p>
          <a:p>
            <a:pPr>
              <a:lnSpc>
                <a:spcPct val="90000"/>
              </a:lnSpc>
            </a:pPr>
            <a:r>
              <a:rPr lang="en-US" dirty="0"/>
              <a:t>Question of marginal social cost versus marginal cost</a:t>
            </a:r>
          </a:p>
          <a:p>
            <a:pPr>
              <a:lnSpc>
                <a:spcPct val="90000"/>
              </a:lnSpc>
            </a:pPr>
            <a:r>
              <a:rPr lang="en-US" dirty="0"/>
              <a:t>Question of subsidy----internal versus external</a:t>
            </a:r>
          </a:p>
          <a:p>
            <a:pPr>
              <a:lnSpc>
                <a:spcPct val="90000"/>
              </a:lnSpc>
            </a:pPr>
            <a:r>
              <a:rPr lang="en-US" dirty="0"/>
              <a:t>Question of modal split</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REGULATORY FACTORS</a:t>
            </a:r>
            <a:br>
              <a:rPr lang="en-US" dirty="0" smtClean="0"/>
            </a:br>
            <a:r>
              <a:rPr lang="en-US" sz="3200" dirty="0" smtClean="0"/>
              <a:t>Ayers and Braithwaites enforcement pyramid</a:t>
            </a:r>
            <a:endParaRPr lang="en-US" sz="3200"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a:p>
        </p:txBody>
      </p:sp>
      <p:sp>
        <p:nvSpPr>
          <p:cNvPr id="4" name="Isosceles Triangle 3"/>
          <p:cNvSpPr/>
          <p:nvPr/>
        </p:nvSpPr>
        <p:spPr bwMode="auto">
          <a:xfrm>
            <a:off x="1981200" y="2133600"/>
            <a:ext cx="4876800" cy="3886200"/>
          </a:xfrm>
          <a:prstGeom prst="triangle">
            <a:avLst>
              <a:gd name="adj" fmla="val 45492"/>
            </a:avLst>
          </a:prstGeom>
          <a:solidFill>
            <a:schemeClr val="accent1"/>
          </a:solidFill>
          <a:ln w="9525" cap="flat" cmpd="sng" algn="ctr">
            <a:solidFill>
              <a:schemeClr val="tx1"/>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2400" dirty="0" smtClean="0">
                <a:latin typeface="Tahoma" pitchFamily="34" charset="0"/>
              </a:rPr>
              <a:t>      </a:t>
            </a:r>
            <a:r>
              <a:rPr lang="en-US" sz="1400" dirty="0" smtClean="0">
                <a:latin typeface="Tahoma" pitchFamily="34" charset="0"/>
              </a:rPr>
              <a:t>Enforced </a:t>
            </a:r>
          </a:p>
          <a:p>
            <a:pPr marL="0" marR="0" indent="0" algn="l" defTabSz="914400" rtl="0" eaLnBrk="1" fontAlgn="base" latinLnBrk="0" hangingPunct="1">
              <a:lnSpc>
                <a:spcPct val="100000"/>
              </a:lnSpc>
              <a:spcBef>
                <a:spcPct val="0"/>
              </a:spcBef>
              <a:spcAft>
                <a:spcPct val="0"/>
              </a:spcAft>
              <a:buClrTx/>
              <a:buSzTx/>
              <a:buFontTx/>
              <a:buNone/>
              <a:tabLst/>
            </a:pPr>
            <a:r>
              <a:rPr lang="en-US" sz="1400" dirty="0" smtClean="0">
                <a:latin typeface="Tahoma" pitchFamily="34" charset="0"/>
              </a:rPr>
              <a:t>      self-</a:t>
            </a:r>
            <a:r>
              <a:rPr kumimoji="0" lang="en-US" sz="1400" b="0" i="0" u="none" strike="noStrike" cap="none" normalizeH="0" baseline="0" dirty="0" smtClean="0">
                <a:ln>
                  <a:noFill/>
                </a:ln>
                <a:solidFill>
                  <a:schemeClr val="tx1"/>
                </a:solidFill>
                <a:effectLst/>
                <a:latin typeface="Tahoma" pitchFamily="34" charset="0"/>
              </a:rPr>
              <a:t>regulation</a:t>
            </a:r>
          </a:p>
        </p:txBody>
      </p:sp>
      <p:cxnSp>
        <p:nvCxnSpPr>
          <p:cNvPr id="6" name="Straight Connector 5"/>
          <p:cNvCxnSpPr/>
          <p:nvPr/>
        </p:nvCxnSpPr>
        <p:spPr bwMode="auto">
          <a:xfrm>
            <a:off x="3657600" y="3124200"/>
            <a:ext cx="1219200" cy="158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8" name="Straight Connector 7"/>
          <p:cNvCxnSpPr>
            <a:stCxn id="4" idx="1"/>
            <a:endCxn id="4" idx="5"/>
          </p:cNvCxnSpPr>
          <p:nvPr/>
        </p:nvCxnSpPr>
        <p:spPr bwMode="auto">
          <a:xfrm rot="10800000" flipH="1">
            <a:off x="3090477" y="4076700"/>
            <a:ext cx="2438400" cy="1588"/>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0" name="Straight Connector 9"/>
          <p:cNvCxnSpPr/>
          <p:nvPr/>
        </p:nvCxnSpPr>
        <p:spPr bwMode="auto">
          <a:xfrm>
            <a:off x="2590800" y="4953000"/>
            <a:ext cx="3505200" cy="76200"/>
          </a:xfrm>
          <a:prstGeom prst="line">
            <a:avLst/>
          </a:prstGeom>
          <a:solidFill>
            <a:schemeClr val="accent1"/>
          </a:solidFill>
          <a:ln w="9525" cap="flat" cmpd="sng" algn="ctr">
            <a:solidFill>
              <a:schemeClr val="tx1"/>
            </a:solidFill>
            <a:prstDash val="solid"/>
            <a:miter lim="800000"/>
            <a:headEnd type="none" w="med" len="med"/>
            <a:tailEnd type="none" w="med" len="med"/>
          </a:ln>
          <a:effectLst/>
        </p:spPr>
      </p:cxnSp>
      <p:cxnSp>
        <p:nvCxnSpPr>
          <p:cNvPr id="12" name="Straight Arrow Connector 11"/>
          <p:cNvCxnSpPr/>
          <p:nvPr/>
        </p:nvCxnSpPr>
        <p:spPr bwMode="auto">
          <a:xfrm rot="16200000" flipH="1">
            <a:off x="5105400" y="3886200"/>
            <a:ext cx="3962400" cy="152400"/>
          </a:xfrm>
          <a:prstGeom prst="straightConnector1">
            <a:avLst/>
          </a:prstGeom>
          <a:solidFill>
            <a:schemeClr val="accent1"/>
          </a:solidFill>
          <a:ln w="9525" cap="flat" cmpd="sng" algn="ctr">
            <a:solidFill>
              <a:schemeClr val="tx1"/>
            </a:solidFill>
            <a:prstDash val="solid"/>
            <a:miter lim="800000"/>
            <a:headEnd type="arrow"/>
            <a:tailEnd type="arrow"/>
          </a:ln>
          <a:effectLst/>
        </p:spPr>
      </p:cxnSp>
      <p:sp>
        <p:nvSpPr>
          <p:cNvPr id="13" name="TextBox 12"/>
          <p:cNvSpPr txBox="1"/>
          <p:nvPr/>
        </p:nvSpPr>
        <p:spPr>
          <a:xfrm>
            <a:off x="2971800" y="5562600"/>
            <a:ext cx="1890326" cy="307777"/>
          </a:xfrm>
          <a:prstGeom prst="rect">
            <a:avLst/>
          </a:prstGeom>
          <a:noFill/>
        </p:spPr>
        <p:txBody>
          <a:bodyPr wrap="none" rtlCol="0">
            <a:spAutoFit/>
          </a:bodyPr>
          <a:lstStyle/>
          <a:p>
            <a:r>
              <a:rPr lang="en-US" sz="1400" dirty="0" smtClean="0"/>
              <a:t>          Self-regulation</a:t>
            </a:r>
            <a:endParaRPr lang="en-US" sz="1400" dirty="0"/>
          </a:p>
        </p:txBody>
      </p:sp>
      <p:sp>
        <p:nvSpPr>
          <p:cNvPr id="11" name="TextBox 10"/>
          <p:cNvSpPr txBox="1"/>
          <p:nvPr/>
        </p:nvSpPr>
        <p:spPr>
          <a:xfrm>
            <a:off x="3581400" y="3200400"/>
            <a:ext cx="1868420" cy="954107"/>
          </a:xfrm>
          <a:prstGeom prst="rect">
            <a:avLst/>
          </a:prstGeom>
          <a:noFill/>
        </p:spPr>
        <p:txBody>
          <a:bodyPr wrap="square" rtlCol="0">
            <a:spAutoFit/>
          </a:bodyPr>
          <a:lstStyle/>
          <a:p>
            <a:r>
              <a:rPr lang="en-US" sz="1400" dirty="0" smtClean="0"/>
              <a:t>Command</a:t>
            </a:r>
          </a:p>
          <a:p>
            <a:r>
              <a:rPr lang="en-US" sz="1400" dirty="0" smtClean="0"/>
              <a:t>Regulation with</a:t>
            </a:r>
          </a:p>
          <a:p>
            <a:r>
              <a:rPr lang="en-US" sz="1400" dirty="0" smtClean="0"/>
              <a:t>Discretionary</a:t>
            </a:r>
          </a:p>
          <a:p>
            <a:r>
              <a:rPr lang="en-US" sz="1400" dirty="0" smtClean="0"/>
              <a:t>punishment</a:t>
            </a:r>
            <a:endParaRPr lang="en-US" sz="1400" dirty="0"/>
          </a:p>
        </p:txBody>
      </p:sp>
      <p:sp>
        <p:nvSpPr>
          <p:cNvPr id="14" name="TextBox 13"/>
          <p:cNvSpPr txBox="1"/>
          <p:nvPr/>
        </p:nvSpPr>
        <p:spPr>
          <a:xfrm>
            <a:off x="2819400" y="2209800"/>
            <a:ext cx="2667000" cy="954107"/>
          </a:xfrm>
          <a:prstGeom prst="rect">
            <a:avLst/>
          </a:prstGeom>
          <a:noFill/>
        </p:spPr>
        <p:txBody>
          <a:bodyPr wrap="square" rtlCol="0">
            <a:spAutoFit/>
          </a:bodyPr>
          <a:lstStyle/>
          <a:p>
            <a:r>
              <a:rPr lang="en-US" sz="1400" dirty="0" smtClean="0"/>
              <a:t>                 Command</a:t>
            </a:r>
          </a:p>
          <a:p>
            <a:r>
              <a:rPr lang="en-US" sz="1400" dirty="0" smtClean="0"/>
              <a:t>               regulation with</a:t>
            </a:r>
          </a:p>
          <a:p>
            <a:r>
              <a:rPr lang="en-US" sz="1400" dirty="0" smtClean="0"/>
              <a:t>             nondiscretionary </a:t>
            </a:r>
          </a:p>
          <a:p>
            <a:r>
              <a:rPr lang="en-US" sz="1400" dirty="0" smtClean="0"/>
              <a:t>                punishment</a:t>
            </a:r>
            <a:endParaRPr lang="en-US" sz="1400" dirty="0"/>
          </a:p>
        </p:txBody>
      </p:sp>
      <p:sp>
        <p:nvSpPr>
          <p:cNvPr id="15" name="TextBox 14"/>
          <p:cNvSpPr txBox="1"/>
          <p:nvPr/>
        </p:nvSpPr>
        <p:spPr>
          <a:xfrm>
            <a:off x="7086600" y="3657600"/>
            <a:ext cx="1357359" cy="369332"/>
          </a:xfrm>
          <a:prstGeom prst="rect">
            <a:avLst/>
          </a:prstGeom>
          <a:noFill/>
        </p:spPr>
        <p:txBody>
          <a:bodyPr wrap="none" rtlCol="0">
            <a:spAutoFit/>
          </a:bodyPr>
          <a:lstStyle/>
          <a:p>
            <a:r>
              <a:rPr lang="en-US" dirty="0" smtClean="0"/>
              <a:t>Harder Law</a:t>
            </a:r>
            <a:endParaRPr lang="en-US" dirty="0"/>
          </a:p>
        </p:txBody>
      </p:sp>
      <p:sp>
        <p:nvSpPr>
          <p:cNvPr id="16" name="TextBox 15"/>
          <p:cNvSpPr txBox="1"/>
          <p:nvPr/>
        </p:nvSpPr>
        <p:spPr>
          <a:xfrm>
            <a:off x="7315200" y="4876800"/>
            <a:ext cx="1274003" cy="369332"/>
          </a:xfrm>
          <a:prstGeom prst="rect">
            <a:avLst/>
          </a:prstGeom>
          <a:noFill/>
        </p:spPr>
        <p:txBody>
          <a:bodyPr wrap="none" rtlCol="0">
            <a:spAutoFit/>
          </a:bodyPr>
          <a:lstStyle/>
          <a:p>
            <a:r>
              <a:rPr lang="en-US" dirty="0" smtClean="0"/>
              <a:t>Softer Law</a:t>
            </a:r>
            <a:endParaRPr lang="en-US" dirty="0"/>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RAILWAYS</a:t>
            </a:r>
            <a:endParaRPr lang="en-US" dirty="0"/>
          </a:p>
        </p:txBody>
      </p:sp>
      <p:sp>
        <p:nvSpPr>
          <p:cNvPr id="3" name="Content Placeholder 2"/>
          <p:cNvSpPr>
            <a:spLocks noGrp="1"/>
          </p:cNvSpPr>
          <p:nvPr>
            <p:ph idx="1"/>
          </p:nvPr>
        </p:nvSpPr>
        <p:spPr/>
        <p:txBody>
          <a:bodyPr/>
          <a:lstStyle/>
          <a:p>
            <a:r>
              <a:rPr lang="en-US" dirty="0" smtClean="0"/>
              <a:t>Increasing trade and commerce, the corollary of </a:t>
            </a:r>
            <a:r>
              <a:rPr lang="en-US" smtClean="0"/>
              <a:t>economic development, </a:t>
            </a:r>
            <a:r>
              <a:rPr lang="en-US" dirty="0" smtClean="0"/>
              <a:t>will necessarily require more and more socio-economic interactions both at domestic and international levels</a:t>
            </a:r>
          </a:p>
          <a:p>
            <a:r>
              <a:rPr lang="en-US" dirty="0" smtClean="0"/>
              <a:t>Increasing energy, land and social costs</a:t>
            </a:r>
          </a:p>
          <a:p>
            <a:pPr>
              <a:buNone/>
            </a:pPr>
            <a:r>
              <a:rPr lang="en-US" dirty="0" smtClean="0"/>
              <a:t>   will make railways the most important factor in conceptualizing and designing intermodal transports</a:t>
            </a:r>
            <a:endParaRPr lang="en-US"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r>
              <a:rPr lang="en-US" dirty="0" smtClean="0"/>
              <a:t>AFTERTHOUGHT</a:t>
            </a:r>
          </a:p>
        </p:txBody>
      </p:sp>
      <p:sp>
        <p:nvSpPr>
          <p:cNvPr id="39939" name="Content Placeholder 2"/>
          <p:cNvSpPr>
            <a:spLocks noGrp="1"/>
          </p:cNvSpPr>
          <p:nvPr>
            <p:ph idx="1"/>
          </p:nvPr>
        </p:nvSpPr>
        <p:spPr/>
        <p:txBody>
          <a:bodyPr/>
          <a:lstStyle/>
          <a:p>
            <a:r>
              <a:rPr lang="en-US" dirty="0" smtClean="0"/>
              <a:t>“It is almost impossible to exaggerate the profound impact of the railways. They transformed the agricultural economies, which had prevailed since mankind emerged from the caves, into the industrial age”</a:t>
            </a:r>
          </a:p>
          <a:p>
            <a:r>
              <a:rPr lang="en-US" sz="2000" b="1" i="1" dirty="0" smtClean="0"/>
              <a:t>Blood , Iron &amp; Gold How the Railway Transformed The World</a:t>
            </a:r>
          </a:p>
          <a:p>
            <a:r>
              <a:rPr lang="en-US" sz="2000" dirty="0" smtClean="0"/>
              <a:t>        Christian Wolmar</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dirty="0" smtClean="0"/>
              <a:t>ACKNOWLEDGEMENTS</a:t>
            </a:r>
          </a:p>
        </p:txBody>
      </p:sp>
      <p:sp>
        <p:nvSpPr>
          <p:cNvPr id="40963" name="Content Placeholder 2"/>
          <p:cNvSpPr>
            <a:spLocks noGrp="1"/>
          </p:cNvSpPr>
          <p:nvPr>
            <p:ph idx="1"/>
          </p:nvPr>
        </p:nvSpPr>
        <p:spPr/>
        <p:txBody>
          <a:bodyPr/>
          <a:lstStyle/>
          <a:p>
            <a:r>
              <a:rPr lang="en-US" dirty="0" smtClean="0"/>
              <a:t>Demand for Transportation  D Kanfini</a:t>
            </a:r>
          </a:p>
          <a:p>
            <a:r>
              <a:rPr lang="en-US" dirty="0" smtClean="0"/>
              <a:t>Transport Economics Stubbs</a:t>
            </a:r>
          </a:p>
          <a:p>
            <a:r>
              <a:rPr lang="en-US" dirty="0" smtClean="0"/>
              <a:t>C D Foster  The Transport Problem</a:t>
            </a:r>
          </a:p>
          <a:p>
            <a:r>
              <a:rPr lang="en-US" dirty="0" smtClean="0"/>
              <a:t>Glaister  Transport Economics</a:t>
            </a:r>
          </a:p>
          <a:p>
            <a:r>
              <a:rPr lang="en-US" dirty="0" smtClean="0"/>
              <a:t>Railway Management and Engineering</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350963" y="533400"/>
            <a:ext cx="7793037" cy="1143000"/>
          </a:xfrm>
        </p:spPr>
        <p:txBody>
          <a:bodyPr/>
          <a:lstStyle/>
          <a:p>
            <a:r>
              <a:rPr lang="en-US" dirty="0" smtClean="0"/>
              <a:t/>
            </a:r>
            <a:br>
              <a:rPr lang="en-US" dirty="0" smtClean="0"/>
            </a:br>
            <a:r>
              <a:rPr lang="en-US" sz="4000" dirty="0" smtClean="0"/>
              <a:t>ECONOMIC CYCLES AND TRANSPORT TECHNOLOGIES</a:t>
            </a:r>
          </a:p>
        </p:txBody>
      </p:sp>
      <p:graphicFrame>
        <p:nvGraphicFramePr>
          <p:cNvPr id="4" name="Content Placeholder 3"/>
          <p:cNvGraphicFramePr>
            <a:graphicFrameLocks noGrp="1"/>
          </p:cNvGraphicFramePr>
          <p:nvPr>
            <p:ph idx="1"/>
          </p:nvPr>
        </p:nvGraphicFramePr>
        <p:xfrm>
          <a:off x="1182688" y="2017713"/>
          <a:ext cx="7772400" cy="3566160"/>
        </p:xfrm>
        <a:graphic>
          <a:graphicData uri="http://schemas.openxmlformats.org/drawingml/2006/table">
            <a:tbl>
              <a:tblPr firstRow="1" bandRow="1">
                <a:tableStyleId>{5C22544A-7EE6-4342-B048-85BDC9FD1C3A}</a:tableStyleId>
              </a:tblPr>
              <a:tblGrid>
                <a:gridCol w="3886200"/>
                <a:gridCol w="3886200"/>
              </a:tblGrid>
              <a:tr h="370840">
                <a:tc>
                  <a:txBody>
                    <a:bodyPr/>
                    <a:lstStyle/>
                    <a:p>
                      <a:r>
                        <a:rPr lang="en-US" sz="2400" dirty="0" smtClean="0"/>
                        <a:t>FIRST</a:t>
                      </a:r>
                    </a:p>
                    <a:p>
                      <a:r>
                        <a:rPr lang="en-US" sz="2400" dirty="0" smtClean="0"/>
                        <a:t>1830 TO 1960</a:t>
                      </a:r>
                      <a:endParaRPr lang="en-US" sz="2400" dirty="0"/>
                    </a:p>
                  </a:txBody>
                  <a:tcPr/>
                </a:tc>
                <a:tc>
                  <a:txBody>
                    <a:bodyPr/>
                    <a:lstStyle/>
                    <a:p>
                      <a:r>
                        <a:rPr lang="en-US" sz="2400" dirty="0" smtClean="0"/>
                        <a:t>STEEL, COAL, STEAM RAILWAY, INORGANIC CHEMISTRY</a:t>
                      </a:r>
                      <a:endParaRPr lang="en-US" sz="2400" dirty="0"/>
                    </a:p>
                  </a:txBody>
                  <a:tcPr/>
                </a:tc>
              </a:tr>
              <a:tr h="370840">
                <a:tc>
                  <a:txBody>
                    <a:bodyPr/>
                    <a:lstStyle/>
                    <a:p>
                      <a:r>
                        <a:rPr lang="en-US" sz="2400" dirty="0" smtClean="0"/>
                        <a:t>SECOND</a:t>
                      </a:r>
                    </a:p>
                    <a:p>
                      <a:r>
                        <a:rPr lang="en-US" sz="2400" dirty="0" smtClean="0"/>
                        <a:t>1910 TO 2010</a:t>
                      </a:r>
                      <a:endParaRPr lang="en-US" sz="2400" dirty="0"/>
                    </a:p>
                  </a:txBody>
                  <a:tcPr/>
                </a:tc>
                <a:tc>
                  <a:txBody>
                    <a:bodyPr/>
                    <a:lstStyle/>
                    <a:p>
                      <a:r>
                        <a:rPr lang="en-US" sz="2400" dirty="0" smtClean="0"/>
                        <a:t>OIL, ELECTRICITY,</a:t>
                      </a:r>
                      <a:r>
                        <a:rPr lang="en-US" sz="2400" baseline="0" dirty="0" smtClean="0"/>
                        <a:t> ELECTRIFIED RAILWAY, PRIVATE CAR</a:t>
                      </a:r>
                      <a:endParaRPr lang="en-US" sz="2400" dirty="0"/>
                    </a:p>
                  </a:txBody>
                  <a:tcPr/>
                </a:tc>
              </a:tr>
              <a:tr h="370840">
                <a:tc>
                  <a:txBody>
                    <a:bodyPr/>
                    <a:lstStyle/>
                    <a:p>
                      <a:r>
                        <a:rPr lang="en-US" sz="2400" dirty="0" smtClean="0"/>
                        <a:t>THIRD</a:t>
                      </a:r>
                    </a:p>
                    <a:p>
                      <a:r>
                        <a:rPr lang="en-US" sz="2400" dirty="0" smtClean="0"/>
                        <a:t>1960 TO ------</a:t>
                      </a:r>
                      <a:endParaRPr lang="en-US" sz="2400" dirty="0"/>
                    </a:p>
                  </a:txBody>
                  <a:tcPr/>
                </a:tc>
                <a:tc>
                  <a:txBody>
                    <a:bodyPr/>
                    <a:lstStyle/>
                    <a:p>
                      <a:r>
                        <a:rPr lang="en-US" sz="2400" baseline="0" dirty="0" smtClean="0"/>
                        <a:t>INTERNET, HIGH SPEED RAILWAY, INTEGRATED LOGISTICS, AIRPLANE</a:t>
                      </a:r>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1859558" y="2967335"/>
            <a:ext cx="5511445" cy="1107996"/>
          </a:xfrm>
          <a:prstGeom prst="rect">
            <a:avLst/>
          </a:prstGeom>
          <a:noFill/>
        </p:spPr>
        <p:txBody>
          <a:bodyPr wrap="none" lIns="91440" tIns="45720" rIns="91440" bIns="45720">
            <a:spAutoFit/>
          </a:bodyPr>
          <a:lstStyle/>
          <a:p>
            <a:pPr algn="ctr"/>
            <a:r>
              <a:rPr lang="en-US" sz="66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THANK  YOU</a:t>
            </a:r>
            <a:endParaRPr lang="en-US" sz="66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z="3600" dirty="0" smtClean="0"/>
              <a:t>CHARACTERISTICS OF DEMAND FOR TRANSPORT--- SOME BASIC FACTS</a:t>
            </a:r>
          </a:p>
        </p:txBody>
      </p:sp>
      <p:sp>
        <p:nvSpPr>
          <p:cNvPr id="7171" name="Content Placeholder 2"/>
          <p:cNvSpPr>
            <a:spLocks noGrp="1"/>
          </p:cNvSpPr>
          <p:nvPr>
            <p:ph idx="1"/>
          </p:nvPr>
        </p:nvSpPr>
        <p:spPr/>
        <p:txBody>
          <a:bodyPr/>
          <a:lstStyle/>
          <a:p>
            <a:pPr eaLnBrk="1" hangingPunct="1"/>
            <a:r>
              <a:rPr lang="en-US" dirty="0" smtClean="0"/>
              <a:t>Spatial displacement of goods and persons over time</a:t>
            </a:r>
          </a:p>
          <a:p>
            <a:pPr eaLnBrk="1" hangingPunct="1"/>
            <a:r>
              <a:rPr lang="en-US" dirty="0" smtClean="0"/>
              <a:t>Derived demand</a:t>
            </a:r>
          </a:p>
          <a:p>
            <a:pPr eaLnBrk="1" hangingPunct="1"/>
            <a:r>
              <a:rPr lang="en-US" dirty="0" smtClean="0"/>
              <a:t>Variability in demand during the day and from day to day</a:t>
            </a:r>
          </a:p>
          <a:p>
            <a:pPr eaLnBrk="1" hangingPunct="1"/>
            <a:r>
              <a:rPr lang="en-US" dirty="0" smtClean="0"/>
              <a:t>Perishibility</a:t>
            </a:r>
          </a:p>
          <a:p>
            <a:pPr eaLnBrk="1" hangingPunct="1"/>
            <a:r>
              <a:rPr lang="en-US" dirty="0" smtClean="0"/>
              <a:t>Indivisibility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dirty="0" smtClean="0"/>
              <a:t>Contd.</a:t>
            </a:r>
          </a:p>
        </p:txBody>
      </p:sp>
      <p:sp>
        <p:nvSpPr>
          <p:cNvPr id="10243" name="Rectangle 3"/>
          <p:cNvSpPr>
            <a:spLocks noGrp="1" noChangeArrowheads="1"/>
          </p:cNvSpPr>
          <p:nvPr>
            <p:ph type="body" idx="1"/>
          </p:nvPr>
        </p:nvSpPr>
        <p:spPr/>
        <p:txBody>
          <a:bodyPr/>
          <a:lstStyle/>
          <a:p>
            <a:pPr eaLnBrk="1" hangingPunct="1">
              <a:lnSpc>
                <a:spcPct val="90000"/>
              </a:lnSpc>
            </a:pPr>
            <a:r>
              <a:rPr lang="en-US" dirty="0" smtClean="0"/>
              <a:t>Providing transportation consumes time and energy, thereby incurring a cost</a:t>
            </a:r>
          </a:p>
          <a:p>
            <a:pPr eaLnBrk="1" hangingPunct="1">
              <a:lnSpc>
                <a:spcPct val="90000"/>
              </a:lnSpc>
            </a:pPr>
            <a:r>
              <a:rPr lang="en-US" dirty="0" smtClean="0"/>
              <a:t>Traffic volumes that would occur at different level of costs represent the demand for transportation</a:t>
            </a:r>
          </a:p>
          <a:p>
            <a:pPr eaLnBrk="1" hangingPunct="1">
              <a:lnSpc>
                <a:spcPct val="90000"/>
              </a:lnSpc>
            </a:pPr>
            <a:r>
              <a:rPr lang="en-US" dirty="0" smtClean="0"/>
              <a:t>Service characteristics of the transportation facilities constitute its supply characteristics</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dirty="0" smtClean="0"/>
              <a:t>CONTD,</a:t>
            </a:r>
          </a:p>
        </p:txBody>
      </p:sp>
      <p:sp>
        <p:nvSpPr>
          <p:cNvPr id="11267" name="Rectangle 3"/>
          <p:cNvSpPr>
            <a:spLocks noGrp="1" noChangeArrowheads="1"/>
          </p:cNvSpPr>
          <p:nvPr>
            <p:ph type="body" idx="1"/>
          </p:nvPr>
        </p:nvSpPr>
        <p:spPr/>
        <p:txBody>
          <a:bodyPr/>
          <a:lstStyle/>
          <a:p>
            <a:pPr eaLnBrk="1" hangingPunct="1">
              <a:lnSpc>
                <a:spcPct val="80000"/>
              </a:lnSpc>
            </a:pPr>
            <a:r>
              <a:rPr lang="en-US" sz="2800" dirty="0" smtClean="0"/>
              <a:t>Transportation demand analysis is the relationship between,</a:t>
            </a:r>
          </a:p>
          <a:p>
            <a:pPr eaLnBrk="1" hangingPunct="1">
              <a:lnSpc>
                <a:spcPct val="80000"/>
              </a:lnSpc>
            </a:pPr>
            <a:r>
              <a:rPr lang="en-US" sz="2800" dirty="0" smtClean="0"/>
              <a:t>     i) traffic volumes</a:t>
            </a:r>
          </a:p>
          <a:p>
            <a:pPr eaLnBrk="1" hangingPunct="1">
              <a:lnSpc>
                <a:spcPct val="80000"/>
              </a:lnSpc>
            </a:pPr>
            <a:r>
              <a:rPr lang="en-US" sz="2800" dirty="0" smtClean="0"/>
              <a:t>    ii) supply characteristics</a:t>
            </a:r>
          </a:p>
          <a:p>
            <a:pPr eaLnBrk="1" hangingPunct="1">
              <a:lnSpc>
                <a:spcPct val="80000"/>
              </a:lnSpc>
            </a:pPr>
            <a:r>
              <a:rPr lang="en-US" sz="2800" dirty="0" smtClean="0"/>
              <a:t>   iii) socio economic activity trends </a:t>
            </a:r>
          </a:p>
          <a:p>
            <a:pPr eaLnBrk="1" hangingPunct="1">
              <a:lnSpc>
                <a:spcPct val="80000"/>
              </a:lnSpc>
            </a:pPr>
            <a:r>
              <a:rPr lang="en-US" sz="2800" dirty="0" smtClean="0"/>
              <a:t>Transportation investments are large and therefore projects have long gestation periods and have to be adequately factored in while analyzing demand vis-à-vis its supply characteristics</a:t>
            </a:r>
          </a:p>
          <a:p>
            <a:pPr eaLnBrk="1" hangingPunct="1">
              <a:lnSpc>
                <a:spcPct val="80000"/>
              </a:lnSpc>
            </a:pPr>
            <a:endParaRPr lang="en-US" sz="2800" dirty="0" smtClean="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150938" y="381000"/>
            <a:ext cx="7793037" cy="1295400"/>
          </a:xfrm>
        </p:spPr>
        <p:txBody>
          <a:bodyPr/>
          <a:lstStyle/>
          <a:p>
            <a:r>
              <a:rPr lang="en-US" dirty="0" smtClean="0"/>
              <a:t/>
            </a:r>
            <a:br>
              <a:rPr lang="en-US" dirty="0" smtClean="0"/>
            </a:br>
            <a:r>
              <a:rPr lang="en-US" dirty="0" smtClean="0"/>
              <a:t> DEMAND FOR FREIGHT---THREE BASIC APPROACHES</a:t>
            </a:r>
          </a:p>
        </p:txBody>
      </p:sp>
      <p:sp>
        <p:nvSpPr>
          <p:cNvPr id="20483" name="Rectangle 3"/>
          <p:cNvSpPr>
            <a:spLocks noGrp="1" noChangeArrowheads="1"/>
          </p:cNvSpPr>
          <p:nvPr>
            <p:ph type="body" idx="1"/>
          </p:nvPr>
        </p:nvSpPr>
        <p:spPr/>
        <p:txBody>
          <a:bodyPr/>
          <a:lstStyle/>
          <a:p>
            <a:pPr eaLnBrk="1" hangingPunct="1"/>
            <a:r>
              <a:rPr lang="en-US" dirty="0" smtClean="0"/>
              <a:t> </a:t>
            </a:r>
            <a:r>
              <a:rPr lang="en-US" sz="2000" dirty="0" smtClean="0"/>
              <a:t>(a)</a:t>
            </a:r>
            <a:r>
              <a:rPr lang="en-US" dirty="0" smtClean="0"/>
              <a:t> </a:t>
            </a:r>
            <a:r>
              <a:rPr lang="en-US" sz="2000" b="1" dirty="0" smtClean="0"/>
              <a:t>Basic unit </a:t>
            </a:r>
            <a:r>
              <a:rPr lang="en-US" sz="2000" dirty="0" smtClean="0"/>
              <a:t>of analysis is the firm and transportation as one of the inputs into the production and marketing processes.</a:t>
            </a:r>
          </a:p>
          <a:p>
            <a:r>
              <a:rPr lang="en-US" sz="2000" dirty="0" smtClean="0"/>
              <a:t>Affected by:- </a:t>
            </a:r>
          </a:p>
          <a:p>
            <a:r>
              <a:rPr lang="en-US" sz="2000" dirty="0" smtClean="0"/>
              <a:t>    (i) </a:t>
            </a:r>
            <a:r>
              <a:rPr lang="en-US" sz="2000" b="1" dirty="0" smtClean="0"/>
              <a:t>shipper‘s economic positivism </a:t>
            </a:r>
            <a:r>
              <a:rPr lang="en-US" sz="2000" dirty="0" smtClean="0"/>
              <a:t>of short‐term cost optimization </a:t>
            </a:r>
          </a:p>
          <a:p>
            <a:r>
              <a:rPr lang="en-US" sz="2000" dirty="0" smtClean="0"/>
              <a:t>    (ii) </a:t>
            </a:r>
            <a:r>
              <a:rPr lang="en-US" sz="2000" b="1" dirty="0" smtClean="0"/>
              <a:t>technological positivism  </a:t>
            </a:r>
            <a:r>
              <a:rPr lang="en-US" sz="2000" dirty="0" smtClean="0"/>
              <a:t>relationships between physical aspects of the transport system (e.g. speed, frequency) and physical aspects of the product (e.g. perishability, value‐weight ratio) </a:t>
            </a:r>
          </a:p>
          <a:p>
            <a:r>
              <a:rPr lang="en-US" sz="2000" dirty="0" smtClean="0"/>
              <a:t>    (iii) </a:t>
            </a:r>
            <a:r>
              <a:rPr lang="en-US" sz="2000" b="1" dirty="0" smtClean="0"/>
              <a:t>perceptual approach </a:t>
            </a:r>
            <a:r>
              <a:rPr lang="en-US" sz="2000" dirty="0" smtClean="0"/>
              <a:t>the perceptions of members of shipper‐organizations, particularly transport managers</a:t>
            </a:r>
          </a:p>
          <a:p>
            <a:pPr eaLnBrk="1" hangingPunct="1"/>
            <a:endParaRPr lang="en-US" sz="2000"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(b) </a:t>
            </a:r>
            <a:r>
              <a:rPr lang="en-US" b="1" dirty="0" smtClean="0"/>
              <a:t>Aggregate</a:t>
            </a:r>
            <a:r>
              <a:rPr lang="en-US" dirty="0" smtClean="0"/>
              <a:t> in nature to explain the movement of commodities from areas of surpluses to deficits using gravity and optimization models</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dirty="0" smtClean="0"/>
              <a:t>CONTD.</a:t>
            </a:r>
          </a:p>
        </p:txBody>
      </p:sp>
      <p:sp>
        <p:nvSpPr>
          <p:cNvPr id="21507" name="Rectangle 3"/>
          <p:cNvSpPr>
            <a:spLocks noGrp="1" noChangeArrowheads="1"/>
          </p:cNvSpPr>
          <p:nvPr>
            <p:ph type="body" idx="1"/>
          </p:nvPr>
        </p:nvSpPr>
        <p:spPr/>
        <p:txBody>
          <a:bodyPr/>
          <a:lstStyle/>
          <a:p>
            <a:pPr eaLnBrk="1" hangingPunct="1"/>
            <a:r>
              <a:rPr lang="en-US" sz="2800" dirty="0" smtClean="0"/>
              <a:t>(c) </a:t>
            </a:r>
            <a:r>
              <a:rPr lang="en-US" sz="2800" b="1" dirty="0" smtClean="0"/>
              <a:t>Macroeconomic</a:t>
            </a:r>
            <a:r>
              <a:rPr lang="en-US" sz="2800" dirty="0" smtClean="0"/>
              <a:t>, analyzing interrelations between sectors of economy using input-output model. Transportation being one of the sectors it is possible to analyze the transportation requirements of the other sectors and then to translate these into flows of commodities. This can also lend itself to multiregional demand analysis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DIAGNOSTIC REPORT</Template>
  <TotalTime>197</TotalTime>
  <Words>944</Words>
  <Application>Microsoft Office PowerPoint</Application>
  <PresentationFormat>On-screen Show (4:3)</PresentationFormat>
  <Paragraphs>174</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Blends</vt:lpstr>
      <vt:lpstr>INTERMODAL CHOICES ROLE OF THE RAILWAYS</vt:lpstr>
      <vt:lpstr>A THOUGHT</vt:lpstr>
      <vt:lpstr> ECONOMIC CYCLES AND TRANSPORT TECHNOLOGIES</vt:lpstr>
      <vt:lpstr>CHARACTERISTICS OF DEMAND FOR TRANSPORT--- SOME BASIC FACTS</vt:lpstr>
      <vt:lpstr>Contd.</vt:lpstr>
      <vt:lpstr>CONTD,</vt:lpstr>
      <vt:lpstr>  DEMAND FOR FREIGHT---THREE BASIC APPROACHES</vt:lpstr>
      <vt:lpstr>Contd…</vt:lpstr>
      <vt:lpstr>CONTD.</vt:lpstr>
      <vt:lpstr>PASSENGER DEMAND----BASIC DECISIONS</vt:lpstr>
      <vt:lpstr>FORECASTING THE DEMAND</vt:lpstr>
      <vt:lpstr>CLASSIFICATION OF COSTS</vt:lpstr>
      <vt:lpstr>OPERATORS</vt:lpstr>
      <vt:lpstr>             USERS</vt:lpstr>
      <vt:lpstr>         SOCIAL COSTS</vt:lpstr>
      <vt:lpstr>INTERDEPENDANCIES</vt:lpstr>
      <vt:lpstr>PHYSICAL FACTORS LAND USE</vt:lpstr>
      <vt:lpstr>Contd.  SAFETY</vt:lpstr>
      <vt:lpstr>Contd.---Environment</vt:lpstr>
      <vt:lpstr>SOCIAL FACTORS----ACCESSIBILITY</vt:lpstr>
      <vt:lpstr>Contd.-----SEVERITY</vt:lpstr>
      <vt:lpstr>HISTORICAL FACTORS---FINANCIAL VIABILITY</vt:lpstr>
      <vt:lpstr>Contd.----FINANCING</vt:lpstr>
      <vt:lpstr>Contd.---RESEARCH</vt:lpstr>
      <vt:lpstr>MODAL ASSIGNMENT---ALLOCATIVE EFFICIENCY</vt:lpstr>
      <vt:lpstr>REGULATORY FACTORS Ayers and Braithwaites enforcement pyramid</vt:lpstr>
      <vt:lpstr>ROLE OF THE RAILWAYS</vt:lpstr>
      <vt:lpstr>AFTERTHOUGHT</vt:lpstr>
      <vt:lpstr>ACKNOWLEDGEMENTS</vt:lpstr>
      <vt:lpstr>Slide 30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INTERMODAL CHOICES ROLE OF THE RAILWAYS</dc:title>
  <dc:creator>dell</dc:creator>
  <cp:lastModifiedBy>Print1</cp:lastModifiedBy>
  <cp:revision>35</cp:revision>
  <dcterms:created xsi:type="dcterms:W3CDTF">2014-09-08T00:19:41Z</dcterms:created>
  <dcterms:modified xsi:type="dcterms:W3CDTF">2014-09-15T04:06:24Z</dcterms:modified>
</cp:coreProperties>
</file>