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6"/>
  </p:notesMasterIdLst>
  <p:sldIdLst>
    <p:sldId id="262" r:id="rId2"/>
    <p:sldId id="257" r:id="rId3"/>
    <p:sldId id="287" r:id="rId4"/>
    <p:sldId id="304" r:id="rId5"/>
    <p:sldId id="305" r:id="rId6"/>
    <p:sldId id="284" r:id="rId7"/>
    <p:sldId id="275" r:id="rId8"/>
    <p:sldId id="272" r:id="rId9"/>
    <p:sldId id="273" r:id="rId10"/>
    <p:sldId id="274" r:id="rId11"/>
    <p:sldId id="271" r:id="rId12"/>
    <p:sldId id="289" r:id="rId13"/>
    <p:sldId id="285" r:id="rId14"/>
    <p:sldId id="292" r:id="rId15"/>
    <p:sldId id="265" r:id="rId16"/>
    <p:sldId id="266" r:id="rId17"/>
    <p:sldId id="267" r:id="rId18"/>
    <p:sldId id="268" r:id="rId19"/>
    <p:sldId id="269" r:id="rId20"/>
    <p:sldId id="270" r:id="rId21"/>
    <p:sldId id="276" r:id="rId22"/>
    <p:sldId id="286" r:id="rId23"/>
    <p:sldId id="282" r:id="rId24"/>
    <p:sldId id="279" r:id="rId25"/>
    <p:sldId id="280" r:id="rId26"/>
    <p:sldId id="283" r:id="rId27"/>
    <p:sldId id="277" r:id="rId28"/>
    <p:sldId id="281" r:id="rId29"/>
    <p:sldId id="263" r:id="rId30"/>
    <p:sldId id="290" r:id="rId31"/>
    <p:sldId id="291" r:id="rId32"/>
    <p:sldId id="293" r:id="rId33"/>
    <p:sldId id="294" r:id="rId34"/>
    <p:sldId id="295" r:id="rId35"/>
    <p:sldId id="296" r:id="rId36"/>
    <p:sldId id="297" r:id="rId37"/>
    <p:sldId id="298" r:id="rId38"/>
    <p:sldId id="299" r:id="rId39"/>
    <p:sldId id="300" r:id="rId40"/>
    <p:sldId id="301" r:id="rId41"/>
    <p:sldId id="302" r:id="rId42"/>
    <p:sldId id="303" r:id="rId43"/>
    <p:sldId id="306" r:id="rId44"/>
    <p:sldId id="278"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815112-4D24-4491-8043-E100FE0C47B7}" type="doc">
      <dgm:prSet loTypeId="urn:microsoft.com/office/officeart/2005/8/layout/venn1" loCatId="relationship" qsTypeId="urn:microsoft.com/office/officeart/2005/8/quickstyle/simple5" qsCatId="simple" csTypeId="urn:microsoft.com/office/officeart/2005/8/colors/accent1_2" csCatId="accent1" phldr="1"/>
      <dgm:spPr/>
    </dgm:pt>
    <dgm:pt modelId="{806207F5-D91E-4103-AE6A-157E634B025E}">
      <dgm:prSet phldrT="[Text]"/>
      <dgm:spPr/>
      <dgm:t>
        <a:bodyPr/>
        <a:lstStyle/>
        <a:p>
          <a:r>
            <a:rPr lang="en-IN" dirty="0" smtClean="0"/>
            <a:t>IR</a:t>
          </a:r>
          <a:endParaRPr lang="en-IN" dirty="0"/>
        </a:p>
      </dgm:t>
    </dgm:pt>
    <dgm:pt modelId="{788E5F06-7F80-40DB-827C-6CC51B4A7737}" type="parTrans" cxnId="{B863848E-6045-4E3A-B046-132A5E73F642}">
      <dgm:prSet/>
      <dgm:spPr/>
      <dgm:t>
        <a:bodyPr/>
        <a:lstStyle/>
        <a:p>
          <a:endParaRPr lang="en-IN"/>
        </a:p>
      </dgm:t>
    </dgm:pt>
    <dgm:pt modelId="{D771B839-46E1-4EF5-A953-ECA0742CD0E9}" type="sibTrans" cxnId="{B863848E-6045-4E3A-B046-132A5E73F642}">
      <dgm:prSet/>
      <dgm:spPr/>
      <dgm:t>
        <a:bodyPr/>
        <a:lstStyle/>
        <a:p>
          <a:endParaRPr lang="en-IN"/>
        </a:p>
      </dgm:t>
    </dgm:pt>
    <dgm:pt modelId="{7FC6DC87-3A06-49D1-BD61-8D4CA967F631}">
      <dgm:prSet phldrT="[Text]"/>
      <dgm:spPr/>
      <dgm:t>
        <a:bodyPr/>
        <a:lstStyle/>
        <a:p>
          <a:r>
            <a:rPr lang="en-IN" dirty="0" smtClean="0"/>
            <a:t>IRCTC</a:t>
          </a:r>
          <a:endParaRPr lang="en-IN" dirty="0"/>
        </a:p>
      </dgm:t>
    </dgm:pt>
    <dgm:pt modelId="{5B0163C7-BEC6-490F-80AD-B80E2936614D}" type="parTrans" cxnId="{3003315C-E322-4398-8A15-1FC8216C14CD}">
      <dgm:prSet/>
      <dgm:spPr/>
      <dgm:t>
        <a:bodyPr/>
        <a:lstStyle/>
        <a:p>
          <a:endParaRPr lang="en-IN"/>
        </a:p>
      </dgm:t>
    </dgm:pt>
    <dgm:pt modelId="{91E5F4BB-EC04-4198-B46A-04B1075FE128}" type="sibTrans" cxnId="{3003315C-E322-4398-8A15-1FC8216C14CD}">
      <dgm:prSet/>
      <dgm:spPr/>
      <dgm:t>
        <a:bodyPr/>
        <a:lstStyle/>
        <a:p>
          <a:endParaRPr lang="en-IN"/>
        </a:p>
      </dgm:t>
    </dgm:pt>
    <dgm:pt modelId="{3BCC717B-3065-4318-910C-8B301852DD7E}">
      <dgm:prSet phldrT="[Text]"/>
      <dgm:spPr/>
      <dgm:t>
        <a:bodyPr/>
        <a:lstStyle/>
        <a:p>
          <a:r>
            <a:rPr lang="en-IN" dirty="0" smtClean="0"/>
            <a:t>CONCOR</a:t>
          </a:r>
          <a:endParaRPr lang="en-IN" dirty="0"/>
        </a:p>
      </dgm:t>
    </dgm:pt>
    <dgm:pt modelId="{392CB81E-67A9-4E88-BE91-4C6E60390CF4}" type="parTrans" cxnId="{9A0CB412-75B7-4A06-9920-C781E5FA65BE}">
      <dgm:prSet/>
      <dgm:spPr/>
      <dgm:t>
        <a:bodyPr/>
        <a:lstStyle/>
        <a:p>
          <a:endParaRPr lang="en-IN"/>
        </a:p>
      </dgm:t>
    </dgm:pt>
    <dgm:pt modelId="{F6093F68-2A4D-4CB6-9606-D4020BF91139}" type="sibTrans" cxnId="{9A0CB412-75B7-4A06-9920-C781E5FA65BE}">
      <dgm:prSet/>
      <dgm:spPr/>
      <dgm:t>
        <a:bodyPr/>
        <a:lstStyle/>
        <a:p>
          <a:endParaRPr lang="en-IN"/>
        </a:p>
      </dgm:t>
    </dgm:pt>
    <dgm:pt modelId="{355E39FD-0210-4A46-A763-95961BD268B8}" type="pres">
      <dgm:prSet presAssocID="{C9815112-4D24-4491-8043-E100FE0C47B7}" presName="compositeShape" presStyleCnt="0">
        <dgm:presLayoutVars>
          <dgm:chMax val="7"/>
          <dgm:dir/>
          <dgm:resizeHandles val="exact"/>
        </dgm:presLayoutVars>
      </dgm:prSet>
      <dgm:spPr/>
    </dgm:pt>
    <dgm:pt modelId="{306227E2-7975-446C-BEF4-A6F21B17CB8B}" type="pres">
      <dgm:prSet presAssocID="{806207F5-D91E-4103-AE6A-157E634B025E}" presName="circ1" presStyleLbl="vennNode1" presStyleIdx="0" presStyleCnt="3"/>
      <dgm:spPr/>
      <dgm:t>
        <a:bodyPr/>
        <a:lstStyle/>
        <a:p>
          <a:endParaRPr lang="en-IN"/>
        </a:p>
      </dgm:t>
    </dgm:pt>
    <dgm:pt modelId="{84CEF1AE-2C2E-4E34-A020-47882CB194B1}" type="pres">
      <dgm:prSet presAssocID="{806207F5-D91E-4103-AE6A-157E634B025E}" presName="circ1Tx" presStyleLbl="revTx" presStyleIdx="0" presStyleCnt="0">
        <dgm:presLayoutVars>
          <dgm:chMax val="0"/>
          <dgm:chPref val="0"/>
          <dgm:bulletEnabled val="1"/>
        </dgm:presLayoutVars>
      </dgm:prSet>
      <dgm:spPr/>
      <dgm:t>
        <a:bodyPr/>
        <a:lstStyle/>
        <a:p>
          <a:endParaRPr lang="en-IN"/>
        </a:p>
      </dgm:t>
    </dgm:pt>
    <dgm:pt modelId="{F1955C1E-04ED-4196-B41F-03F30D4EE524}" type="pres">
      <dgm:prSet presAssocID="{7FC6DC87-3A06-49D1-BD61-8D4CA967F631}" presName="circ2" presStyleLbl="vennNode1" presStyleIdx="1" presStyleCnt="3"/>
      <dgm:spPr/>
      <dgm:t>
        <a:bodyPr/>
        <a:lstStyle/>
        <a:p>
          <a:endParaRPr lang="en-US"/>
        </a:p>
      </dgm:t>
    </dgm:pt>
    <dgm:pt modelId="{C370B2B9-9205-499B-AD6E-01A51286E9D3}" type="pres">
      <dgm:prSet presAssocID="{7FC6DC87-3A06-49D1-BD61-8D4CA967F631}" presName="circ2Tx" presStyleLbl="revTx" presStyleIdx="0" presStyleCnt="0">
        <dgm:presLayoutVars>
          <dgm:chMax val="0"/>
          <dgm:chPref val="0"/>
          <dgm:bulletEnabled val="1"/>
        </dgm:presLayoutVars>
      </dgm:prSet>
      <dgm:spPr/>
      <dgm:t>
        <a:bodyPr/>
        <a:lstStyle/>
        <a:p>
          <a:endParaRPr lang="en-US"/>
        </a:p>
      </dgm:t>
    </dgm:pt>
    <dgm:pt modelId="{384224C3-A5BB-4781-BADD-9165EA10CDEA}" type="pres">
      <dgm:prSet presAssocID="{3BCC717B-3065-4318-910C-8B301852DD7E}" presName="circ3" presStyleLbl="vennNode1" presStyleIdx="2" presStyleCnt="3"/>
      <dgm:spPr/>
      <dgm:t>
        <a:bodyPr/>
        <a:lstStyle/>
        <a:p>
          <a:endParaRPr lang="en-US"/>
        </a:p>
      </dgm:t>
    </dgm:pt>
    <dgm:pt modelId="{B9393148-78F4-4D7F-A304-01B48DDD427B}" type="pres">
      <dgm:prSet presAssocID="{3BCC717B-3065-4318-910C-8B301852DD7E}" presName="circ3Tx" presStyleLbl="revTx" presStyleIdx="0" presStyleCnt="0">
        <dgm:presLayoutVars>
          <dgm:chMax val="0"/>
          <dgm:chPref val="0"/>
          <dgm:bulletEnabled val="1"/>
        </dgm:presLayoutVars>
      </dgm:prSet>
      <dgm:spPr/>
      <dgm:t>
        <a:bodyPr/>
        <a:lstStyle/>
        <a:p>
          <a:endParaRPr lang="en-US"/>
        </a:p>
      </dgm:t>
    </dgm:pt>
  </dgm:ptLst>
  <dgm:cxnLst>
    <dgm:cxn modelId="{407E0474-69F4-40F6-ABB0-386DCE814ED2}" type="presOf" srcId="{806207F5-D91E-4103-AE6A-157E634B025E}" destId="{84CEF1AE-2C2E-4E34-A020-47882CB194B1}" srcOrd="1" destOrd="0" presId="urn:microsoft.com/office/officeart/2005/8/layout/venn1"/>
    <dgm:cxn modelId="{B863848E-6045-4E3A-B046-132A5E73F642}" srcId="{C9815112-4D24-4491-8043-E100FE0C47B7}" destId="{806207F5-D91E-4103-AE6A-157E634B025E}" srcOrd="0" destOrd="0" parTransId="{788E5F06-7F80-40DB-827C-6CC51B4A7737}" sibTransId="{D771B839-46E1-4EF5-A953-ECA0742CD0E9}"/>
    <dgm:cxn modelId="{D8AACF01-CB93-4F42-97C5-4E24E964641A}" type="presOf" srcId="{3BCC717B-3065-4318-910C-8B301852DD7E}" destId="{384224C3-A5BB-4781-BADD-9165EA10CDEA}" srcOrd="0" destOrd="0" presId="urn:microsoft.com/office/officeart/2005/8/layout/venn1"/>
    <dgm:cxn modelId="{ADC0B7D0-2BA3-4798-B764-F2CE1491EDDE}" type="presOf" srcId="{7FC6DC87-3A06-49D1-BD61-8D4CA967F631}" destId="{C370B2B9-9205-499B-AD6E-01A51286E9D3}" srcOrd="1" destOrd="0" presId="urn:microsoft.com/office/officeart/2005/8/layout/venn1"/>
    <dgm:cxn modelId="{6FD91018-071C-4311-93BF-29885BB6C9D6}" type="presOf" srcId="{806207F5-D91E-4103-AE6A-157E634B025E}" destId="{306227E2-7975-446C-BEF4-A6F21B17CB8B}" srcOrd="0" destOrd="0" presId="urn:microsoft.com/office/officeart/2005/8/layout/venn1"/>
    <dgm:cxn modelId="{468F6257-DFE4-4CAC-B58B-1D8BC21DEDC1}" type="presOf" srcId="{C9815112-4D24-4491-8043-E100FE0C47B7}" destId="{355E39FD-0210-4A46-A763-95961BD268B8}" srcOrd="0" destOrd="0" presId="urn:microsoft.com/office/officeart/2005/8/layout/venn1"/>
    <dgm:cxn modelId="{9A0CB412-75B7-4A06-9920-C781E5FA65BE}" srcId="{C9815112-4D24-4491-8043-E100FE0C47B7}" destId="{3BCC717B-3065-4318-910C-8B301852DD7E}" srcOrd="2" destOrd="0" parTransId="{392CB81E-67A9-4E88-BE91-4C6E60390CF4}" sibTransId="{F6093F68-2A4D-4CB6-9606-D4020BF91139}"/>
    <dgm:cxn modelId="{57A44EEF-2FEA-4C4D-8189-C9DA315A74F7}" type="presOf" srcId="{3BCC717B-3065-4318-910C-8B301852DD7E}" destId="{B9393148-78F4-4D7F-A304-01B48DDD427B}" srcOrd="1" destOrd="0" presId="urn:microsoft.com/office/officeart/2005/8/layout/venn1"/>
    <dgm:cxn modelId="{3003315C-E322-4398-8A15-1FC8216C14CD}" srcId="{C9815112-4D24-4491-8043-E100FE0C47B7}" destId="{7FC6DC87-3A06-49D1-BD61-8D4CA967F631}" srcOrd="1" destOrd="0" parTransId="{5B0163C7-BEC6-490F-80AD-B80E2936614D}" sibTransId="{91E5F4BB-EC04-4198-B46A-04B1075FE128}"/>
    <dgm:cxn modelId="{77AE3AAE-66F3-4A0B-ADDA-E449E05894FB}" type="presOf" srcId="{7FC6DC87-3A06-49D1-BD61-8D4CA967F631}" destId="{F1955C1E-04ED-4196-B41F-03F30D4EE524}" srcOrd="0" destOrd="0" presId="urn:microsoft.com/office/officeart/2005/8/layout/venn1"/>
    <dgm:cxn modelId="{9369AE9E-974F-44CB-B3F8-A3FE6D9B5A04}" type="presParOf" srcId="{355E39FD-0210-4A46-A763-95961BD268B8}" destId="{306227E2-7975-446C-BEF4-A6F21B17CB8B}" srcOrd="0" destOrd="0" presId="urn:microsoft.com/office/officeart/2005/8/layout/venn1"/>
    <dgm:cxn modelId="{C4A2C40C-4EC8-4A3C-A288-45EC2E29CDF9}" type="presParOf" srcId="{355E39FD-0210-4A46-A763-95961BD268B8}" destId="{84CEF1AE-2C2E-4E34-A020-47882CB194B1}" srcOrd="1" destOrd="0" presId="urn:microsoft.com/office/officeart/2005/8/layout/venn1"/>
    <dgm:cxn modelId="{DE85D06E-D6E2-4580-8F86-41A061EB694F}" type="presParOf" srcId="{355E39FD-0210-4A46-A763-95961BD268B8}" destId="{F1955C1E-04ED-4196-B41F-03F30D4EE524}" srcOrd="2" destOrd="0" presId="urn:microsoft.com/office/officeart/2005/8/layout/venn1"/>
    <dgm:cxn modelId="{AE5B5DD2-AA6A-450D-8D10-7AB2BF4FD8F9}" type="presParOf" srcId="{355E39FD-0210-4A46-A763-95961BD268B8}" destId="{C370B2B9-9205-499B-AD6E-01A51286E9D3}" srcOrd="3" destOrd="0" presId="urn:microsoft.com/office/officeart/2005/8/layout/venn1"/>
    <dgm:cxn modelId="{5238A50E-5AE3-4CAA-BB8E-6DC88043DB41}" type="presParOf" srcId="{355E39FD-0210-4A46-A763-95961BD268B8}" destId="{384224C3-A5BB-4781-BADD-9165EA10CDEA}" srcOrd="4" destOrd="0" presId="urn:microsoft.com/office/officeart/2005/8/layout/venn1"/>
    <dgm:cxn modelId="{B46DD547-E952-4D98-BD32-9DD0E18E2AE9}" type="presParOf" srcId="{355E39FD-0210-4A46-A763-95961BD268B8}" destId="{B9393148-78F4-4D7F-A304-01B48DDD427B}" srcOrd="5" destOrd="0" presId="urn:microsoft.com/office/officeart/2005/8/layout/venn1"/>
  </dgm:cxnLst>
  <dgm:bg/>
  <dgm:whole/>
</dgm:dataModel>
</file>

<file path=ppt/diagrams/data2.xml><?xml version="1.0" encoding="utf-8"?>
<dgm:dataModel xmlns:dgm="http://schemas.openxmlformats.org/drawingml/2006/diagram" xmlns:a="http://schemas.openxmlformats.org/drawingml/2006/main">
  <dgm:ptLst>
    <dgm:pt modelId="{C9815112-4D24-4491-8043-E100FE0C47B7}" type="doc">
      <dgm:prSet loTypeId="urn:microsoft.com/office/officeart/2005/8/layout/venn1" loCatId="relationship" qsTypeId="urn:microsoft.com/office/officeart/2005/8/quickstyle/simple5" qsCatId="simple" csTypeId="urn:microsoft.com/office/officeart/2005/8/colors/accent1_2" csCatId="accent1" phldr="1"/>
      <dgm:spPr/>
    </dgm:pt>
    <dgm:pt modelId="{806207F5-D91E-4103-AE6A-157E634B025E}">
      <dgm:prSet phldrT="[Text]"/>
      <dgm:spPr/>
      <dgm:t>
        <a:bodyPr/>
        <a:lstStyle/>
        <a:p>
          <a:r>
            <a:rPr lang="en-IN" dirty="0" smtClean="0"/>
            <a:t>IR</a:t>
          </a:r>
          <a:endParaRPr lang="en-IN" dirty="0"/>
        </a:p>
      </dgm:t>
    </dgm:pt>
    <dgm:pt modelId="{788E5F06-7F80-40DB-827C-6CC51B4A7737}" type="parTrans" cxnId="{B863848E-6045-4E3A-B046-132A5E73F642}">
      <dgm:prSet/>
      <dgm:spPr/>
      <dgm:t>
        <a:bodyPr/>
        <a:lstStyle/>
        <a:p>
          <a:endParaRPr lang="en-IN"/>
        </a:p>
      </dgm:t>
    </dgm:pt>
    <dgm:pt modelId="{D771B839-46E1-4EF5-A953-ECA0742CD0E9}" type="sibTrans" cxnId="{B863848E-6045-4E3A-B046-132A5E73F642}">
      <dgm:prSet/>
      <dgm:spPr/>
      <dgm:t>
        <a:bodyPr/>
        <a:lstStyle/>
        <a:p>
          <a:endParaRPr lang="en-IN"/>
        </a:p>
      </dgm:t>
    </dgm:pt>
    <dgm:pt modelId="{7FC6DC87-3A06-49D1-BD61-8D4CA967F631}">
      <dgm:prSet phldrT="[Text]"/>
      <dgm:spPr/>
      <dgm:t>
        <a:bodyPr/>
        <a:lstStyle/>
        <a:p>
          <a:r>
            <a:rPr lang="en-IN" dirty="0" smtClean="0"/>
            <a:t>IRCTC</a:t>
          </a:r>
          <a:endParaRPr lang="en-IN" dirty="0"/>
        </a:p>
      </dgm:t>
    </dgm:pt>
    <dgm:pt modelId="{5B0163C7-BEC6-490F-80AD-B80E2936614D}" type="parTrans" cxnId="{3003315C-E322-4398-8A15-1FC8216C14CD}">
      <dgm:prSet/>
      <dgm:spPr/>
      <dgm:t>
        <a:bodyPr/>
        <a:lstStyle/>
        <a:p>
          <a:endParaRPr lang="en-IN"/>
        </a:p>
      </dgm:t>
    </dgm:pt>
    <dgm:pt modelId="{91E5F4BB-EC04-4198-B46A-04B1075FE128}" type="sibTrans" cxnId="{3003315C-E322-4398-8A15-1FC8216C14CD}">
      <dgm:prSet/>
      <dgm:spPr/>
      <dgm:t>
        <a:bodyPr/>
        <a:lstStyle/>
        <a:p>
          <a:endParaRPr lang="en-IN"/>
        </a:p>
      </dgm:t>
    </dgm:pt>
    <dgm:pt modelId="{3BCC717B-3065-4318-910C-8B301852DD7E}">
      <dgm:prSet phldrT="[Text]"/>
      <dgm:spPr/>
      <dgm:t>
        <a:bodyPr/>
        <a:lstStyle/>
        <a:p>
          <a:r>
            <a:rPr lang="en-IN" dirty="0" smtClean="0"/>
            <a:t>CONCOR</a:t>
          </a:r>
          <a:endParaRPr lang="en-IN" dirty="0"/>
        </a:p>
      </dgm:t>
    </dgm:pt>
    <dgm:pt modelId="{392CB81E-67A9-4E88-BE91-4C6E60390CF4}" type="parTrans" cxnId="{9A0CB412-75B7-4A06-9920-C781E5FA65BE}">
      <dgm:prSet/>
      <dgm:spPr/>
      <dgm:t>
        <a:bodyPr/>
        <a:lstStyle/>
        <a:p>
          <a:endParaRPr lang="en-IN"/>
        </a:p>
      </dgm:t>
    </dgm:pt>
    <dgm:pt modelId="{F6093F68-2A4D-4CB6-9606-D4020BF91139}" type="sibTrans" cxnId="{9A0CB412-75B7-4A06-9920-C781E5FA65BE}">
      <dgm:prSet/>
      <dgm:spPr/>
      <dgm:t>
        <a:bodyPr/>
        <a:lstStyle/>
        <a:p>
          <a:endParaRPr lang="en-IN"/>
        </a:p>
      </dgm:t>
    </dgm:pt>
    <dgm:pt modelId="{355E39FD-0210-4A46-A763-95961BD268B8}" type="pres">
      <dgm:prSet presAssocID="{C9815112-4D24-4491-8043-E100FE0C47B7}" presName="compositeShape" presStyleCnt="0">
        <dgm:presLayoutVars>
          <dgm:chMax val="7"/>
          <dgm:dir/>
          <dgm:resizeHandles val="exact"/>
        </dgm:presLayoutVars>
      </dgm:prSet>
      <dgm:spPr/>
    </dgm:pt>
    <dgm:pt modelId="{306227E2-7975-446C-BEF4-A6F21B17CB8B}" type="pres">
      <dgm:prSet presAssocID="{806207F5-D91E-4103-AE6A-157E634B025E}" presName="circ1" presStyleLbl="vennNode1" presStyleIdx="0" presStyleCnt="3"/>
      <dgm:spPr/>
      <dgm:t>
        <a:bodyPr/>
        <a:lstStyle/>
        <a:p>
          <a:endParaRPr lang="en-IN"/>
        </a:p>
      </dgm:t>
    </dgm:pt>
    <dgm:pt modelId="{84CEF1AE-2C2E-4E34-A020-47882CB194B1}" type="pres">
      <dgm:prSet presAssocID="{806207F5-D91E-4103-AE6A-157E634B025E}" presName="circ1Tx" presStyleLbl="revTx" presStyleIdx="0" presStyleCnt="0">
        <dgm:presLayoutVars>
          <dgm:chMax val="0"/>
          <dgm:chPref val="0"/>
          <dgm:bulletEnabled val="1"/>
        </dgm:presLayoutVars>
      </dgm:prSet>
      <dgm:spPr/>
      <dgm:t>
        <a:bodyPr/>
        <a:lstStyle/>
        <a:p>
          <a:endParaRPr lang="en-IN"/>
        </a:p>
      </dgm:t>
    </dgm:pt>
    <dgm:pt modelId="{F1955C1E-04ED-4196-B41F-03F30D4EE524}" type="pres">
      <dgm:prSet presAssocID="{7FC6DC87-3A06-49D1-BD61-8D4CA967F631}" presName="circ2" presStyleLbl="vennNode1" presStyleIdx="1" presStyleCnt="3"/>
      <dgm:spPr/>
      <dgm:t>
        <a:bodyPr/>
        <a:lstStyle/>
        <a:p>
          <a:endParaRPr lang="en-US"/>
        </a:p>
      </dgm:t>
    </dgm:pt>
    <dgm:pt modelId="{C370B2B9-9205-499B-AD6E-01A51286E9D3}" type="pres">
      <dgm:prSet presAssocID="{7FC6DC87-3A06-49D1-BD61-8D4CA967F631}" presName="circ2Tx" presStyleLbl="revTx" presStyleIdx="0" presStyleCnt="0">
        <dgm:presLayoutVars>
          <dgm:chMax val="0"/>
          <dgm:chPref val="0"/>
          <dgm:bulletEnabled val="1"/>
        </dgm:presLayoutVars>
      </dgm:prSet>
      <dgm:spPr/>
      <dgm:t>
        <a:bodyPr/>
        <a:lstStyle/>
        <a:p>
          <a:endParaRPr lang="en-US"/>
        </a:p>
      </dgm:t>
    </dgm:pt>
    <dgm:pt modelId="{384224C3-A5BB-4781-BADD-9165EA10CDEA}" type="pres">
      <dgm:prSet presAssocID="{3BCC717B-3065-4318-910C-8B301852DD7E}" presName="circ3" presStyleLbl="vennNode1" presStyleIdx="2" presStyleCnt="3"/>
      <dgm:spPr/>
      <dgm:t>
        <a:bodyPr/>
        <a:lstStyle/>
        <a:p>
          <a:endParaRPr lang="en-US"/>
        </a:p>
      </dgm:t>
    </dgm:pt>
    <dgm:pt modelId="{B9393148-78F4-4D7F-A304-01B48DDD427B}" type="pres">
      <dgm:prSet presAssocID="{3BCC717B-3065-4318-910C-8B301852DD7E}" presName="circ3Tx" presStyleLbl="revTx" presStyleIdx="0" presStyleCnt="0">
        <dgm:presLayoutVars>
          <dgm:chMax val="0"/>
          <dgm:chPref val="0"/>
          <dgm:bulletEnabled val="1"/>
        </dgm:presLayoutVars>
      </dgm:prSet>
      <dgm:spPr/>
      <dgm:t>
        <a:bodyPr/>
        <a:lstStyle/>
        <a:p>
          <a:endParaRPr lang="en-US"/>
        </a:p>
      </dgm:t>
    </dgm:pt>
  </dgm:ptLst>
  <dgm:cxnLst>
    <dgm:cxn modelId="{5147247F-4D19-419A-85EC-42EB646A4063}" type="presOf" srcId="{3BCC717B-3065-4318-910C-8B301852DD7E}" destId="{384224C3-A5BB-4781-BADD-9165EA10CDEA}" srcOrd="0" destOrd="0" presId="urn:microsoft.com/office/officeart/2005/8/layout/venn1"/>
    <dgm:cxn modelId="{B863848E-6045-4E3A-B046-132A5E73F642}" srcId="{C9815112-4D24-4491-8043-E100FE0C47B7}" destId="{806207F5-D91E-4103-AE6A-157E634B025E}" srcOrd="0" destOrd="0" parTransId="{788E5F06-7F80-40DB-827C-6CC51B4A7737}" sibTransId="{D771B839-46E1-4EF5-A953-ECA0742CD0E9}"/>
    <dgm:cxn modelId="{59CB0CA0-016D-4ACD-BB52-E1B69CCD1F92}" type="presOf" srcId="{806207F5-D91E-4103-AE6A-157E634B025E}" destId="{306227E2-7975-446C-BEF4-A6F21B17CB8B}" srcOrd="0" destOrd="0" presId="urn:microsoft.com/office/officeart/2005/8/layout/venn1"/>
    <dgm:cxn modelId="{943E4D3A-46D6-4453-BBE1-DAC562BF68BA}" type="presOf" srcId="{806207F5-D91E-4103-AE6A-157E634B025E}" destId="{84CEF1AE-2C2E-4E34-A020-47882CB194B1}" srcOrd="1" destOrd="0" presId="urn:microsoft.com/office/officeart/2005/8/layout/venn1"/>
    <dgm:cxn modelId="{AE298BD4-044C-44AC-9041-A2D0BA78ED4D}" type="presOf" srcId="{7FC6DC87-3A06-49D1-BD61-8D4CA967F631}" destId="{C370B2B9-9205-499B-AD6E-01A51286E9D3}" srcOrd="1" destOrd="0" presId="urn:microsoft.com/office/officeart/2005/8/layout/venn1"/>
    <dgm:cxn modelId="{991D6BE0-FB6A-4F3C-9DD6-F6E38FA73826}" type="presOf" srcId="{C9815112-4D24-4491-8043-E100FE0C47B7}" destId="{355E39FD-0210-4A46-A763-95961BD268B8}" srcOrd="0" destOrd="0" presId="urn:microsoft.com/office/officeart/2005/8/layout/venn1"/>
    <dgm:cxn modelId="{9A0CB412-75B7-4A06-9920-C781E5FA65BE}" srcId="{C9815112-4D24-4491-8043-E100FE0C47B7}" destId="{3BCC717B-3065-4318-910C-8B301852DD7E}" srcOrd="2" destOrd="0" parTransId="{392CB81E-67A9-4E88-BE91-4C6E60390CF4}" sibTransId="{F6093F68-2A4D-4CB6-9606-D4020BF91139}"/>
    <dgm:cxn modelId="{6E8B80F2-26C9-4360-80D6-948F6AA7ED7E}" type="presOf" srcId="{3BCC717B-3065-4318-910C-8B301852DD7E}" destId="{B9393148-78F4-4D7F-A304-01B48DDD427B}" srcOrd="1" destOrd="0" presId="urn:microsoft.com/office/officeart/2005/8/layout/venn1"/>
    <dgm:cxn modelId="{08BAEF7D-B12F-40AB-8F47-5F4EADA4DA84}" type="presOf" srcId="{7FC6DC87-3A06-49D1-BD61-8D4CA967F631}" destId="{F1955C1E-04ED-4196-B41F-03F30D4EE524}" srcOrd="0" destOrd="0" presId="urn:microsoft.com/office/officeart/2005/8/layout/venn1"/>
    <dgm:cxn modelId="{3003315C-E322-4398-8A15-1FC8216C14CD}" srcId="{C9815112-4D24-4491-8043-E100FE0C47B7}" destId="{7FC6DC87-3A06-49D1-BD61-8D4CA967F631}" srcOrd="1" destOrd="0" parTransId="{5B0163C7-BEC6-490F-80AD-B80E2936614D}" sibTransId="{91E5F4BB-EC04-4198-B46A-04B1075FE128}"/>
    <dgm:cxn modelId="{CBD9818D-05D6-4DDA-BCDE-D984B7646764}" type="presParOf" srcId="{355E39FD-0210-4A46-A763-95961BD268B8}" destId="{306227E2-7975-446C-BEF4-A6F21B17CB8B}" srcOrd="0" destOrd="0" presId="urn:microsoft.com/office/officeart/2005/8/layout/venn1"/>
    <dgm:cxn modelId="{BE3AC796-2A01-4877-B14B-DEF7B263EE6D}" type="presParOf" srcId="{355E39FD-0210-4A46-A763-95961BD268B8}" destId="{84CEF1AE-2C2E-4E34-A020-47882CB194B1}" srcOrd="1" destOrd="0" presId="urn:microsoft.com/office/officeart/2005/8/layout/venn1"/>
    <dgm:cxn modelId="{F98D7BD6-1FF1-4A62-884A-39C6CE9D1181}" type="presParOf" srcId="{355E39FD-0210-4A46-A763-95961BD268B8}" destId="{F1955C1E-04ED-4196-B41F-03F30D4EE524}" srcOrd="2" destOrd="0" presId="urn:microsoft.com/office/officeart/2005/8/layout/venn1"/>
    <dgm:cxn modelId="{809B497A-28CD-4AF2-95FA-01BF4DBC4AA5}" type="presParOf" srcId="{355E39FD-0210-4A46-A763-95961BD268B8}" destId="{C370B2B9-9205-499B-AD6E-01A51286E9D3}" srcOrd="3" destOrd="0" presId="urn:microsoft.com/office/officeart/2005/8/layout/venn1"/>
    <dgm:cxn modelId="{FA0295C7-B8BC-4E06-AA05-A2A135EEAE9F}" type="presParOf" srcId="{355E39FD-0210-4A46-A763-95961BD268B8}" destId="{384224C3-A5BB-4781-BADD-9165EA10CDEA}" srcOrd="4" destOrd="0" presId="urn:microsoft.com/office/officeart/2005/8/layout/venn1"/>
    <dgm:cxn modelId="{B081D968-4DF7-43D8-975E-68AE334372BA}" type="presParOf" srcId="{355E39FD-0210-4A46-A763-95961BD268B8}" destId="{B9393148-78F4-4D7F-A304-01B48DDD427B}" srcOrd="5" destOrd="0" presId="urn:microsoft.com/office/officeart/2005/8/layout/venn1"/>
  </dgm:cxnLst>
  <dgm:bg/>
  <dgm:whole/>
</dgm:dataModel>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E9ACB6-97A7-4ADE-A714-BB0FE79E5349}" type="datetimeFigureOut">
              <a:rPr lang="en-US" smtClean="0"/>
              <a:t>3/9/2016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35FB25-E2F6-4695-9BA9-E52325F9DDB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F4578F-9403-4E05-BB2C-9165CB8063DF}" type="slidenum">
              <a:rPr lang="en-IN" smtClean="0"/>
              <a:pPr/>
              <a:t>42</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hyperlink" Target="http://www.indianrailways.gov.in/railwayboard/uploads/directorate/traffic_comm/Freight_Marketting_2016/FM_140116.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indianrailways.gov.in/railwayboard/view_section.jsp?lang=0&amp;id=0,6,335"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indianrailways.gov.in/Morgan%20Stanley%20Report%20on%20Indian%20Railways.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indianrailways.gov.in/railwayboard/uploads/directorate/finance_budget/Budget_2015-16/White_Paper-_English.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gif"/><Relationship Id="rId9" Type="http://schemas.openxmlformats.org/officeDocument/2006/relationships/image" Target="../media/image12.gif"/></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indianrailways.gov.in/railwayboard/uploads/directorate/cis/downloads/ParcelManagementSystem.pdf" TargetMode="External"/><Relationship Id="rId2" Type="http://schemas.openxmlformats.org/officeDocument/2006/relationships/hyperlink" Target="http://www.parcel.indianrail.gov.i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indianrailways.gov.in/railwayboard/uploads/directorate/traffic_comm/Freight_Marketting_2016/FM_Draft_140116.pdf" TargetMode="External"/><Relationship Id="rId2" Type="http://schemas.openxmlformats.org/officeDocument/2006/relationships/hyperlink" Target="http://www.indianrailways.gov.in/railwayboard/uploads/directorate/traffic_comm/Frght_Mktg_2k14/FM_06_2014.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indianrailways.gov.in/railwayboard/uploads/directorate/traffic_comm/Frght_Mktg_2k14/FM_23_14.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postandpackinguk.com/wp-content/uploads/2014/04/Order-Fulfilment-Image-1.jpg"/>
          <p:cNvPicPr>
            <a:picLocks noChangeAspect="1" noChangeArrowheads="1"/>
          </p:cNvPicPr>
          <p:nvPr/>
        </p:nvPicPr>
        <p:blipFill>
          <a:blip r:embed="rId2" cstate="print"/>
          <a:srcRect/>
          <a:stretch>
            <a:fillRect/>
          </a:stretch>
        </p:blipFill>
        <p:spPr bwMode="auto">
          <a:xfrm>
            <a:off x="0" y="838200"/>
            <a:ext cx="5715000" cy="4343400"/>
          </a:xfrm>
          <a:prstGeom prst="rect">
            <a:avLst/>
          </a:prstGeom>
          <a:noFill/>
        </p:spPr>
      </p:pic>
      <p:sp>
        <p:nvSpPr>
          <p:cNvPr id="5" name="Title 4"/>
          <p:cNvSpPr>
            <a:spLocks noGrp="1"/>
          </p:cNvSpPr>
          <p:nvPr>
            <p:ph type="title"/>
          </p:nvPr>
        </p:nvSpPr>
        <p:spPr/>
        <p:txBody>
          <a:bodyPr/>
          <a:lstStyle/>
          <a:p>
            <a:r>
              <a:rPr lang="en-US" dirty="0" smtClean="0"/>
              <a:t>Indian Railways </a:t>
            </a:r>
            <a:r>
              <a:rPr lang="en-US" dirty="0" smtClean="0"/>
              <a:t>Parcel Business</a:t>
            </a:r>
            <a:endParaRPr lang="en-IN" dirty="0"/>
          </a:p>
        </p:txBody>
      </p:sp>
      <p:sp>
        <p:nvSpPr>
          <p:cNvPr id="9" name="Content Placeholder 8"/>
          <p:cNvSpPr>
            <a:spLocks noGrp="1"/>
          </p:cNvSpPr>
          <p:nvPr>
            <p:ph sz="half" idx="1"/>
          </p:nvPr>
        </p:nvSpPr>
        <p:spPr>
          <a:xfrm>
            <a:off x="685800" y="1600200"/>
            <a:ext cx="4038600" cy="2438400"/>
          </a:xfrm>
        </p:spPr>
        <p:txBody>
          <a:bodyPr/>
          <a:lstStyle/>
          <a:p>
            <a:endParaRPr lang="en-IN" dirty="0"/>
          </a:p>
        </p:txBody>
      </p:sp>
      <p:sp>
        <p:nvSpPr>
          <p:cNvPr id="10" name="Content Placeholder 9"/>
          <p:cNvSpPr>
            <a:spLocks noGrp="1"/>
          </p:cNvSpPr>
          <p:nvPr>
            <p:ph sz="half" idx="2"/>
          </p:nvPr>
        </p:nvSpPr>
        <p:spPr>
          <a:xfrm>
            <a:off x="5410200" y="1600200"/>
            <a:ext cx="3276600" cy="4525963"/>
          </a:xfrm>
        </p:spPr>
        <p:txBody>
          <a:bodyPr>
            <a:normAutofit/>
          </a:bodyPr>
          <a:lstStyle/>
          <a:p>
            <a:r>
              <a:rPr lang="en-US" sz="4000" dirty="0" smtClean="0"/>
              <a:t>CEP</a:t>
            </a:r>
            <a:endParaRPr lang="en-US" sz="4000" dirty="0" smtClean="0"/>
          </a:p>
          <a:p>
            <a:r>
              <a:rPr lang="en-US" sz="4000" dirty="0" smtClean="0"/>
              <a:t>B2C</a:t>
            </a:r>
          </a:p>
          <a:p>
            <a:r>
              <a:rPr lang="en-US" sz="4000" dirty="0" smtClean="0"/>
              <a:t>E-Commerce</a:t>
            </a:r>
            <a:endParaRPr lang="en-IN" sz="4000" dirty="0"/>
          </a:p>
        </p:txBody>
      </p:sp>
      <p:pic>
        <p:nvPicPr>
          <p:cNvPr id="19460" name="Picture 4" descr="https://c1.staticflickr.com/7/6230/6311134433_d0f591e0d2_b.jpg"/>
          <p:cNvPicPr>
            <a:picLocks noChangeAspect="1" noChangeArrowheads="1"/>
          </p:cNvPicPr>
          <p:nvPr/>
        </p:nvPicPr>
        <p:blipFill>
          <a:blip r:embed="rId3"/>
          <a:srcRect/>
          <a:stretch>
            <a:fillRect/>
          </a:stretch>
        </p:blipFill>
        <p:spPr bwMode="auto">
          <a:xfrm>
            <a:off x="0" y="4288971"/>
            <a:ext cx="5407025" cy="2569029"/>
          </a:xfrm>
          <a:prstGeom prst="rect">
            <a:avLst/>
          </a:prstGeom>
          <a:noFill/>
        </p:spPr>
      </p:pic>
      <p:pic>
        <p:nvPicPr>
          <p:cNvPr id="7" name="Picture 4" descr="http://3.imimg.com/data3/WE/SD/MY-9326198/2009070456311501_60170e-250x250.jpg"/>
          <p:cNvPicPr>
            <a:picLocks noChangeAspect="1" noChangeArrowheads="1"/>
          </p:cNvPicPr>
          <p:nvPr/>
        </p:nvPicPr>
        <p:blipFill>
          <a:blip r:embed="rId4"/>
          <a:srcRect/>
          <a:stretch>
            <a:fillRect/>
          </a:stretch>
        </p:blipFill>
        <p:spPr bwMode="auto">
          <a:xfrm>
            <a:off x="5105400" y="4267200"/>
            <a:ext cx="4038600" cy="2590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Policy on </a:t>
            </a:r>
            <a:r>
              <a:rPr lang="en-US" dirty="0" smtClean="0"/>
              <a:t>Leased </a:t>
            </a:r>
            <a:r>
              <a:rPr lang="en-US" dirty="0" smtClean="0"/>
              <a:t>Parcel Cargo Express, 2007, 2016</a:t>
            </a:r>
            <a:endParaRPr lang="en-IN" dirty="0"/>
          </a:p>
        </p:txBody>
      </p:sp>
      <p:sp>
        <p:nvSpPr>
          <p:cNvPr id="3" name="Content Placeholder 2"/>
          <p:cNvSpPr>
            <a:spLocks noGrp="1"/>
          </p:cNvSpPr>
          <p:nvPr>
            <p:ph idx="1"/>
          </p:nvPr>
        </p:nvSpPr>
        <p:spPr/>
        <p:txBody>
          <a:bodyPr/>
          <a:lstStyle/>
          <a:p>
            <a:pPr>
              <a:buNone/>
            </a:pPr>
            <a:r>
              <a:rPr lang="en-IN" dirty="0" smtClean="0">
                <a:hlinkClick r:id="rId2"/>
              </a:rPr>
              <a:t>http://www.indianrailways.gov.in/railwayboard/uploads/directorate/traffic_comm/Freight_Marketting_2016/FM_140116.pdf</a:t>
            </a:r>
            <a:r>
              <a:rPr lang="en-IN" dirty="0" smtClean="0"/>
              <a:t> </a:t>
            </a:r>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Parcel rates</a:t>
            </a:r>
            <a:endParaRPr lang="en-IN" dirty="0"/>
          </a:p>
        </p:txBody>
      </p:sp>
      <p:sp>
        <p:nvSpPr>
          <p:cNvPr id="3" name="Content Placeholder 2"/>
          <p:cNvSpPr>
            <a:spLocks noGrp="1"/>
          </p:cNvSpPr>
          <p:nvPr>
            <p:ph idx="1"/>
          </p:nvPr>
        </p:nvSpPr>
        <p:spPr/>
        <p:txBody>
          <a:bodyPr/>
          <a:lstStyle/>
          <a:p>
            <a:pPr>
              <a:buNone/>
            </a:pPr>
            <a:r>
              <a:rPr lang="en-IN" dirty="0" smtClean="0">
                <a:hlinkClick r:id="rId2"/>
              </a:rPr>
              <a:t>http://www.indianrailways.gov.in/railwayboard/view_section.jsp?lang=0&amp;id=0,6,335</a:t>
            </a:r>
            <a:r>
              <a:rPr lang="en-IN" dirty="0" smtClean="0"/>
              <a:t> </a:t>
            </a:r>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smtClean="0"/>
              <a:t>Indian Railways: </a:t>
            </a:r>
            <a:br>
              <a:rPr lang="en-US" dirty="0" smtClean="0"/>
            </a:br>
            <a:r>
              <a:rPr lang="en-US" dirty="0" smtClean="0"/>
              <a:t>Scales of Parcel Rates</a:t>
            </a:r>
            <a:endParaRPr lang="en-US" dirty="0"/>
          </a:p>
        </p:txBody>
      </p:sp>
      <p:graphicFrame>
        <p:nvGraphicFramePr>
          <p:cNvPr id="4" name="Content Placeholder 3"/>
          <p:cNvGraphicFramePr>
            <a:graphicFrameLocks noGrp="1"/>
          </p:cNvGraphicFramePr>
          <p:nvPr>
            <p:ph idx="1"/>
          </p:nvPr>
        </p:nvGraphicFramePr>
        <p:xfrm>
          <a:off x="457200" y="1600200"/>
          <a:ext cx="8229600" cy="4876800"/>
        </p:xfrm>
        <a:graphic>
          <a:graphicData uri="http://schemas.openxmlformats.org/drawingml/2006/table">
            <a:tbl>
              <a:tblPr firstRow="1" bandRow="1">
                <a:tableStyleId>{5C22544A-7EE6-4342-B048-85BDC9FD1C3A}</a:tableStyleId>
              </a:tblPr>
              <a:tblGrid>
                <a:gridCol w="2743200"/>
                <a:gridCol w="2743200"/>
                <a:gridCol w="2743200"/>
              </a:tblGrid>
              <a:tr h="1470040">
                <a:tc>
                  <a:txBody>
                    <a:bodyPr/>
                    <a:lstStyle/>
                    <a:p>
                      <a:r>
                        <a:rPr lang="en-US" sz="2400" dirty="0" smtClean="0"/>
                        <a:t>Scale</a:t>
                      </a:r>
                      <a:endParaRPr lang="en-US" sz="2400" dirty="0"/>
                    </a:p>
                  </a:txBody>
                  <a:tcPr/>
                </a:tc>
                <a:tc>
                  <a:txBody>
                    <a:bodyPr/>
                    <a:lstStyle/>
                    <a:p>
                      <a:pPr algn="ctr"/>
                      <a:r>
                        <a:rPr lang="en-US" sz="2400" dirty="0" smtClean="0"/>
                        <a:t>Rate  (Rs.) for </a:t>
                      </a:r>
                    </a:p>
                    <a:p>
                      <a:pPr algn="ctr"/>
                      <a:r>
                        <a:rPr lang="en-US" sz="2400" dirty="0" smtClean="0"/>
                        <a:t>1-10 Kg for 1-50  Km </a:t>
                      </a:r>
                      <a:endParaRPr lang="en-US" sz="2400" dirty="0"/>
                    </a:p>
                  </a:txBody>
                  <a:tcPr/>
                </a:tc>
                <a:tc>
                  <a:txBody>
                    <a:bodyPr/>
                    <a:lstStyle/>
                    <a:p>
                      <a:pPr algn="ctr"/>
                      <a:r>
                        <a:rPr lang="en-US" sz="2400" dirty="0" smtClean="0"/>
                        <a:t>Rate (Rs.) for </a:t>
                      </a:r>
                    </a:p>
                    <a:p>
                      <a:pPr algn="ctr"/>
                      <a:r>
                        <a:rPr lang="en-US" sz="2400" dirty="0" smtClean="0"/>
                        <a:t>1-10 Kg 51-60 Km</a:t>
                      </a:r>
                      <a:endParaRPr lang="en-US" sz="2400" dirty="0"/>
                    </a:p>
                  </a:txBody>
                  <a:tcPr/>
                </a:tc>
              </a:tr>
              <a:tr h="851690">
                <a:tc>
                  <a:txBody>
                    <a:bodyPr/>
                    <a:lstStyle/>
                    <a:p>
                      <a:r>
                        <a:rPr lang="en-US" sz="2800" dirty="0" smtClean="0"/>
                        <a:t>LUGGAGE (L)</a:t>
                      </a:r>
                      <a:endParaRPr lang="en-US" sz="2800" dirty="0"/>
                    </a:p>
                  </a:txBody>
                  <a:tcPr/>
                </a:tc>
                <a:tc>
                  <a:txBody>
                    <a:bodyPr/>
                    <a:lstStyle/>
                    <a:p>
                      <a:pPr algn="ctr"/>
                      <a:r>
                        <a:rPr lang="en-US" sz="2800" dirty="0" smtClean="0"/>
                        <a:t>4.43</a:t>
                      </a:r>
                      <a:endParaRPr lang="en-US" sz="2800" dirty="0"/>
                    </a:p>
                  </a:txBody>
                  <a:tcPr/>
                </a:tc>
                <a:tc>
                  <a:txBody>
                    <a:bodyPr/>
                    <a:lstStyle/>
                    <a:p>
                      <a:pPr algn="ctr"/>
                      <a:r>
                        <a:rPr lang="en-US" sz="2800" dirty="0" smtClean="0"/>
                        <a:t>5.06</a:t>
                      </a:r>
                      <a:endParaRPr lang="en-US" sz="2800" dirty="0"/>
                    </a:p>
                  </a:txBody>
                  <a:tcPr/>
                </a:tc>
              </a:tr>
              <a:tr h="851690">
                <a:tc>
                  <a:txBody>
                    <a:bodyPr/>
                    <a:lstStyle/>
                    <a:p>
                      <a:r>
                        <a:rPr lang="en-US" sz="2800" dirty="0" smtClean="0"/>
                        <a:t>RAJDHANI (R)</a:t>
                      </a:r>
                      <a:endParaRPr lang="en-US" sz="2800" dirty="0"/>
                    </a:p>
                  </a:txBody>
                  <a:tcPr/>
                </a:tc>
                <a:tc>
                  <a:txBody>
                    <a:bodyPr/>
                    <a:lstStyle/>
                    <a:p>
                      <a:pPr algn="ctr"/>
                      <a:r>
                        <a:rPr lang="en-US" sz="2800" dirty="0" smtClean="0"/>
                        <a:t>3.93</a:t>
                      </a:r>
                      <a:endParaRPr lang="en-US" sz="2800" dirty="0"/>
                    </a:p>
                  </a:txBody>
                  <a:tcPr/>
                </a:tc>
                <a:tc>
                  <a:txBody>
                    <a:bodyPr/>
                    <a:lstStyle/>
                    <a:p>
                      <a:pPr algn="ctr"/>
                      <a:r>
                        <a:rPr lang="en-US" sz="2800" dirty="0" smtClean="0"/>
                        <a:t>4.22</a:t>
                      </a:r>
                      <a:endParaRPr lang="en-US" sz="2800" dirty="0"/>
                    </a:p>
                  </a:txBody>
                  <a:tcPr/>
                </a:tc>
              </a:tr>
              <a:tr h="851690">
                <a:tc>
                  <a:txBody>
                    <a:bodyPr/>
                    <a:lstStyle/>
                    <a:p>
                      <a:r>
                        <a:rPr lang="en-US" sz="2800" dirty="0" smtClean="0"/>
                        <a:t>PARCEL (P)</a:t>
                      </a:r>
                      <a:endParaRPr lang="en-US" sz="2800" dirty="0"/>
                    </a:p>
                  </a:txBody>
                  <a:tcPr/>
                </a:tc>
                <a:tc>
                  <a:txBody>
                    <a:bodyPr/>
                    <a:lstStyle/>
                    <a:p>
                      <a:pPr algn="ctr"/>
                      <a:r>
                        <a:rPr lang="en-US" sz="2800" dirty="0" smtClean="0"/>
                        <a:t>2.10</a:t>
                      </a:r>
                      <a:endParaRPr lang="en-US" sz="2800" dirty="0"/>
                    </a:p>
                  </a:txBody>
                  <a:tcPr/>
                </a:tc>
                <a:tc>
                  <a:txBody>
                    <a:bodyPr/>
                    <a:lstStyle/>
                    <a:p>
                      <a:pPr algn="ctr"/>
                      <a:r>
                        <a:rPr lang="en-US" sz="2800" dirty="0" smtClean="0"/>
                        <a:t>2.25</a:t>
                      </a:r>
                      <a:endParaRPr lang="en-US" sz="2800" dirty="0"/>
                    </a:p>
                  </a:txBody>
                  <a:tcPr/>
                </a:tc>
              </a:tr>
              <a:tr h="851690">
                <a:tc>
                  <a:txBody>
                    <a:bodyPr/>
                    <a:lstStyle/>
                    <a:p>
                      <a:r>
                        <a:rPr lang="en-US" sz="2800" dirty="0" smtClean="0"/>
                        <a:t>STANDARD (S)</a:t>
                      </a:r>
                      <a:endParaRPr lang="en-US" sz="2800" dirty="0"/>
                    </a:p>
                  </a:txBody>
                  <a:tcPr/>
                </a:tc>
                <a:tc>
                  <a:txBody>
                    <a:bodyPr/>
                    <a:lstStyle/>
                    <a:p>
                      <a:pPr algn="ctr"/>
                      <a:r>
                        <a:rPr lang="en-US" sz="2800" dirty="0" smtClean="0"/>
                        <a:t>1.31</a:t>
                      </a:r>
                      <a:endParaRPr lang="en-US" sz="2800" dirty="0"/>
                    </a:p>
                  </a:txBody>
                  <a:tcPr/>
                </a:tc>
                <a:tc>
                  <a:txBody>
                    <a:bodyPr/>
                    <a:lstStyle/>
                    <a:p>
                      <a:pPr algn="ctr"/>
                      <a:r>
                        <a:rPr lang="en-US" sz="2800" dirty="0" smtClean="0"/>
                        <a:t>1.41</a:t>
                      </a:r>
                      <a:endParaRPr lang="en-US" sz="2800" dirty="0"/>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Rates Comparison</a:t>
            </a:r>
            <a:endParaRPr lang="en-US" dirty="0"/>
          </a:p>
        </p:txBody>
      </p:sp>
      <p:sp>
        <p:nvSpPr>
          <p:cNvPr id="3" name="Content Placeholder 2"/>
          <p:cNvSpPr>
            <a:spLocks noGrp="1"/>
          </p:cNvSpPr>
          <p:nvPr>
            <p:ph idx="1"/>
          </p:nvPr>
        </p:nvSpPr>
        <p:spPr/>
        <p:txBody>
          <a:bodyPr/>
          <a:lstStyle/>
          <a:p>
            <a:pPr lvl="0"/>
            <a:r>
              <a:rPr lang="en-US" dirty="0" smtClean="0">
                <a:latin typeface="Roboto" charset="0"/>
                <a:ea typeface="Times New Roman" pitchFamily="18" charset="0"/>
                <a:cs typeface="Arial" pitchFamily="34" charset="0"/>
              </a:rPr>
              <a:t>Railways cargo is almost 50% cheaper than air-cargo &amp; 90% of the existing online orders are currently being shipped via air-cargo!</a:t>
            </a:r>
            <a:endParaRPr lang="en-US" dirty="0" smtClean="0">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Parcel Earning Projections</a:t>
            </a:r>
            <a:endParaRPr lang="en-IN"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137407752"/>
              </p:ext>
            </p:extLst>
          </p:nvPr>
        </p:nvGraphicFramePr>
        <p:xfrm>
          <a:off x="457200" y="1468570"/>
          <a:ext cx="8305800" cy="2682240"/>
        </p:xfrm>
        <a:graphic>
          <a:graphicData uri="http://schemas.openxmlformats.org/drawingml/2006/table">
            <a:tbl>
              <a:tblPr firstRow="1" bandRow="1">
                <a:tableStyleId>{5C22544A-7EE6-4342-B048-85BDC9FD1C3A}</a:tableStyleId>
              </a:tblPr>
              <a:tblGrid>
                <a:gridCol w="2768600"/>
                <a:gridCol w="2768600"/>
                <a:gridCol w="2768600"/>
              </a:tblGrid>
              <a:tr h="838200">
                <a:tc>
                  <a:txBody>
                    <a:bodyPr/>
                    <a:lstStyle/>
                    <a:p>
                      <a:r>
                        <a:rPr lang="en-IN" sz="3000" dirty="0" smtClean="0"/>
                        <a:t>Year</a:t>
                      </a:r>
                      <a:endParaRPr lang="en-IN" sz="3000" dirty="0"/>
                    </a:p>
                  </a:txBody>
                  <a:tcPr/>
                </a:tc>
                <a:tc>
                  <a:txBody>
                    <a:bodyPr/>
                    <a:lstStyle/>
                    <a:p>
                      <a:r>
                        <a:rPr lang="en-IN" sz="3000" dirty="0" smtClean="0"/>
                        <a:t>Earnings (</a:t>
                      </a:r>
                      <a:r>
                        <a:rPr lang="en-IN" sz="3000" dirty="0" err="1" smtClean="0"/>
                        <a:t>Crores</a:t>
                      </a:r>
                      <a:r>
                        <a:rPr lang="en-IN" sz="3000" dirty="0" smtClean="0"/>
                        <a:t>)</a:t>
                      </a:r>
                      <a:endParaRPr lang="en-IN" sz="3000" dirty="0"/>
                    </a:p>
                  </a:txBody>
                  <a:tcPr/>
                </a:tc>
                <a:tc>
                  <a:txBody>
                    <a:bodyPr/>
                    <a:lstStyle/>
                    <a:p>
                      <a:r>
                        <a:rPr lang="en-IN" sz="3000" dirty="0" smtClean="0"/>
                        <a:t>% growth</a:t>
                      </a:r>
                      <a:endParaRPr lang="en-IN" sz="3000" dirty="0"/>
                    </a:p>
                  </a:txBody>
                  <a:tcPr/>
                </a:tc>
              </a:tr>
              <a:tr h="838200">
                <a:tc>
                  <a:txBody>
                    <a:bodyPr/>
                    <a:lstStyle/>
                    <a:p>
                      <a:r>
                        <a:rPr lang="en-IN" sz="3000" dirty="0" smtClean="0"/>
                        <a:t>2013-14</a:t>
                      </a:r>
                      <a:endParaRPr lang="en-IN" sz="3000" dirty="0"/>
                    </a:p>
                  </a:txBody>
                  <a:tcPr/>
                </a:tc>
                <a:tc>
                  <a:txBody>
                    <a:bodyPr/>
                    <a:lstStyle/>
                    <a:p>
                      <a:r>
                        <a:rPr lang="en-IN" sz="3000" dirty="0" smtClean="0"/>
                        <a:t>1827.6</a:t>
                      </a:r>
                      <a:endParaRPr lang="en-IN" sz="3000" dirty="0"/>
                    </a:p>
                  </a:txBody>
                  <a:tcPr/>
                </a:tc>
                <a:tc>
                  <a:txBody>
                    <a:bodyPr/>
                    <a:lstStyle/>
                    <a:p>
                      <a:r>
                        <a:rPr lang="en-IN" sz="3000" dirty="0" smtClean="0"/>
                        <a:t>11.7%</a:t>
                      </a:r>
                      <a:endParaRPr lang="en-IN" sz="3000" dirty="0"/>
                    </a:p>
                  </a:txBody>
                  <a:tcPr/>
                </a:tc>
              </a:tr>
              <a:tr h="838200">
                <a:tc>
                  <a:txBody>
                    <a:bodyPr/>
                    <a:lstStyle/>
                    <a:p>
                      <a:r>
                        <a:rPr lang="en-IN" sz="3000" dirty="0" smtClean="0"/>
                        <a:t>2014-15</a:t>
                      </a:r>
                      <a:endParaRPr lang="en-IN" sz="3000" dirty="0"/>
                    </a:p>
                  </a:txBody>
                  <a:tcPr/>
                </a:tc>
                <a:tc>
                  <a:txBody>
                    <a:bodyPr/>
                    <a:lstStyle/>
                    <a:p>
                      <a:r>
                        <a:rPr lang="en-IN" sz="3000" dirty="0" smtClean="0"/>
                        <a:t>2002.23</a:t>
                      </a:r>
                      <a:endParaRPr lang="en-IN" sz="3000" dirty="0"/>
                    </a:p>
                  </a:txBody>
                  <a:tcPr/>
                </a:tc>
                <a:tc>
                  <a:txBody>
                    <a:bodyPr/>
                    <a:lstStyle/>
                    <a:p>
                      <a:r>
                        <a:rPr lang="en-IN" sz="3000" dirty="0" smtClean="0"/>
                        <a:t>10.0%</a:t>
                      </a:r>
                      <a:endParaRPr lang="en-IN" sz="3000" dirty="0"/>
                    </a:p>
                  </a:txBody>
                  <a:tcPr/>
                </a:tc>
              </a:tr>
            </a:tbl>
          </a:graphicData>
        </a:graphic>
      </p:graphicFrame>
      <p:sp>
        <p:nvSpPr>
          <p:cNvPr id="5" name="TextBox 4"/>
          <p:cNvSpPr txBox="1"/>
          <p:nvPr/>
        </p:nvSpPr>
        <p:spPr>
          <a:xfrm>
            <a:off x="685800" y="4391880"/>
            <a:ext cx="8153400" cy="1477328"/>
          </a:xfrm>
          <a:prstGeom prst="rect">
            <a:avLst/>
          </a:prstGeom>
          <a:noFill/>
        </p:spPr>
        <p:txBody>
          <a:bodyPr wrap="square" rtlCol="0">
            <a:spAutoFit/>
          </a:bodyPr>
          <a:lstStyle/>
          <a:p>
            <a:pPr algn="ctr"/>
            <a:r>
              <a:rPr lang="en-IN" sz="3000" b="1" dirty="0" smtClean="0">
                <a:solidFill>
                  <a:srgbClr val="FF0000"/>
                </a:solidFill>
              </a:rPr>
              <a:t>E-tail business is growing at over 50% per annum</a:t>
            </a:r>
            <a:r>
              <a:rPr lang="en-IN" sz="3000" b="1" dirty="0" smtClean="0">
                <a:solidFill>
                  <a:srgbClr val="FF0000"/>
                </a:solidFill>
              </a:rPr>
              <a:t>.</a:t>
            </a:r>
          </a:p>
          <a:p>
            <a:pPr algn="ctr"/>
            <a:endParaRPr lang="en-IN" sz="3000" b="1" dirty="0" smtClean="0">
              <a:solidFill>
                <a:srgbClr val="FF0000"/>
              </a:solidFill>
            </a:endParaRPr>
          </a:p>
          <a:p>
            <a:pPr algn="ctr"/>
            <a:r>
              <a:rPr lang="en-IN" sz="3000" b="1" dirty="0" smtClean="0">
                <a:solidFill>
                  <a:srgbClr val="FF0000"/>
                </a:solidFill>
              </a:rPr>
              <a:t>IR’s Parcel Business is incurring LOSSES!</a:t>
            </a:r>
            <a:endParaRPr lang="en-IN" sz="3000" b="1" dirty="0" smtClean="0">
              <a:solidFill>
                <a:srgbClr val="FF0000"/>
              </a:solidFill>
            </a:endParaRPr>
          </a:p>
        </p:txBody>
      </p:sp>
      <p:cxnSp>
        <p:nvCxnSpPr>
          <p:cNvPr id="6" name="Straight Connector 5"/>
          <p:cNvCxnSpPr/>
          <p:nvPr/>
        </p:nvCxnSpPr>
        <p:spPr>
          <a:xfrm flipV="1">
            <a:off x="0" y="1143000"/>
            <a:ext cx="9144000" cy="7620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695107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Morgan Stanley Research, 2015</a:t>
            </a:r>
            <a:endParaRPr lang="en-IN" dirty="0"/>
          </a:p>
        </p:txBody>
      </p:sp>
      <p:sp>
        <p:nvSpPr>
          <p:cNvPr id="3" name="Content Placeholder 2"/>
          <p:cNvSpPr>
            <a:spLocks noGrp="1"/>
          </p:cNvSpPr>
          <p:nvPr>
            <p:ph idx="1"/>
          </p:nvPr>
        </p:nvSpPr>
        <p:spPr/>
        <p:txBody>
          <a:bodyPr>
            <a:normAutofit fontScale="85000" lnSpcReduction="20000"/>
          </a:bodyPr>
          <a:lstStyle/>
          <a:p>
            <a:r>
              <a:rPr lang="en-IN" dirty="0" smtClean="0"/>
              <a:t>The World Bank estimates that India's logistics costs are 2-3x the best practice benchmark costs, hurting India's manufacturing competitiveness. We believe that the key reason for this is the underinvestment in Indian Railways – with budget allocation vs. roads significantly lower than global standards. Rail is a significantly cheaper mode of transport than roads, yet the share of roads in Indian freight movement is &gt;1.5x that of the railways, owing to the congestion on the rail network and poor policies</a:t>
            </a:r>
          </a:p>
          <a:p>
            <a:r>
              <a:rPr lang="en-IN" dirty="0" smtClean="0">
                <a:hlinkClick r:id="rId2"/>
              </a:rPr>
              <a:t>http://www.indianrailways.gov.in/Morgan%20Stanley%20Report%20on%20Indian%20Railways.pdf</a:t>
            </a:r>
            <a:r>
              <a:rPr lang="en-IN" dirty="0" smtClean="0"/>
              <a:t> </a:t>
            </a:r>
            <a:endParaRPr lang="en-I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Indian </a:t>
            </a:r>
            <a:r>
              <a:rPr lang="en-US" dirty="0" err="1" smtClean="0"/>
              <a:t>Railways:White</a:t>
            </a:r>
            <a:r>
              <a:rPr lang="en-US" dirty="0" smtClean="0"/>
              <a:t> Paper, 2015</a:t>
            </a:r>
            <a:endParaRPr lang="en-IN" dirty="0"/>
          </a:p>
        </p:txBody>
      </p:sp>
      <p:sp>
        <p:nvSpPr>
          <p:cNvPr id="3" name="Content Placeholder 2"/>
          <p:cNvSpPr>
            <a:spLocks noGrp="1"/>
          </p:cNvSpPr>
          <p:nvPr>
            <p:ph idx="1"/>
          </p:nvPr>
        </p:nvSpPr>
        <p:spPr/>
        <p:txBody>
          <a:bodyPr/>
          <a:lstStyle/>
          <a:p>
            <a:r>
              <a:rPr lang="en-IN" dirty="0" smtClean="0">
                <a:hlinkClick r:id="rId2"/>
              </a:rPr>
              <a:t>http://www.indianrailways.gov.in/railwayboard/uploads/directorate/finance_budget/Budget_2015-16/White_Paper-_English.pdf</a:t>
            </a:r>
            <a:r>
              <a:rPr lang="en-IN" dirty="0" smtClean="0"/>
              <a:t> </a:t>
            </a:r>
            <a:endParaRPr lang="en-IN"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Excerpts of Indian Railways Budget 2016-17</a:t>
            </a:r>
            <a:endParaRPr lang="en-IN" dirty="0"/>
          </a:p>
        </p:txBody>
      </p:sp>
      <p:sp>
        <p:nvSpPr>
          <p:cNvPr id="3" name="Content Placeholder 2"/>
          <p:cNvSpPr>
            <a:spLocks noGrp="1"/>
          </p:cNvSpPr>
          <p:nvPr>
            <p:ph idx="1"/>
          </p:nvPr>
        </p:nvSpPr>
        <p:spPr/>
        <p:txBody>
          <a:bodyPr>
            <a:normAutofit fontScale="85000" lnSpcReduction="10000"/>
          </a:bodyPr>
          <a:lstStyle/>
          <a:p>
            <a:pPr>
              <a:buNone/>
            </a:pPr>
            <a:r>
              <a:rPr lang="en-US" dirty="0" smtClean="0"/>
              <a:t>104. Non-Fare Revenues: </a:t>
            </a:r>
            <a:endParaRPr lang="en-IN" dirty="0" smtClean="0"/>
          </a:p>
          <a:p>
            <a:pPr>
              <a:buNone/>
            </a:pPr>
            <a:r>
              <a:rPr lang="en-IN" dirty="0" smtClean="0"/>
              <a:t>e</a:t>
            </a:r>
            <a:r>
              <a:rPr lang="en-IN" b="1" dirty="0" smtClean="0"/>
              <a:t>. Overhaul of Parcel business: </a:t>
            </a:r>
            <a:r>
              <a:rPr lang="en-IN" dirty="0" smtClean="0"/>
              <a:t>We plan to liberalize the current parcel policies including opening the sector to container train operators to effect a quantum jump in IR’s share of the national </a:t>
            </a:r>
            <a:r>
              <a:rPr lang="en-IN" b="1" dirty="0" smtClean="0"/>
              <a:t>CEP (Courier, Express and Parcel) market</a:t>
            </a:r>
            <a:r>
              <a:rPr lang="en-IN" dirty="0" smtClean="0"/>
              <a:t>. Door to door connectivity is especially important for this market segment and we will take all steps necessary to expand our service offerings specially to growing sectors such as e-commerce. We will also initiate a pilot project for online booking of parcels.  </a:t>
            </a:r>
            <a:endParaRPr lang="en-I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Excerpts of Indian Railways Budget 2016-17</a:t>
            </a:r>
            <a:endParaRPr lang="en-IN" dirty="0"/>
          </a:p>
        </p:txBody>
      </p:sp>
      <p:sp>
        <p:nvSpPr>
          <p:cNvPr id="3" name="Content Placeholder 2"/>
          <p:cNvSpPr>
            <a:spLocks noGrp="1"/>
          </p:cNvSpPr>
          <p:nvPr>
            <p:ph idx="1"/>
          </p:nvPr>
        </p:nvSpPr>
        <p:spPr/>
        <p:txBody>
          <a:bodyPr>
            <a:normAutofit fontScale="85000" lnSpcReduction="20000"/>
          </a:bodyPr>
          <a:lstStyle/>
          <a:p>
            <a:pPr>
              <a:buNone/>
            </a:pPr>
            <a:r>
              <a:rPr lang="en-IN" dirty="0" smtClean="0"/>
              <a:t>Tariff rationalisation </a:t>
            </a:r>
          </a:p>
          <a:p>
            <a:pPr>
              <a:buNone/>
            </a:pPr>
            <a:r>
              <a:rPr lang="en-IN" dirty="0" smtClean="0"/>
              <a:t>99.The current </a:t>
            </a:r>
            <a:r>
              <a:rPr lang="en-IN" b="1" dirty="0" smtClean="0"/>
              <a:t>tariff structure </a:t>
            </a:r>
            <a:r>
              <a:rPr lang="en-IN" dirty="0" smtClean="0"/>
              <a:t>of IR has led to out-pricing of our services in the freight market. A review of tariff policy will be undertaken to evolve a competitive rate structure </a:t>
            </a:r>
            <a:r>
              <a:rPr lang="en-IN" dirty="0" err="1" smtClean="0"/>
              <a:t>vis</a:t>
            </a:r>
            <a:r>
              <a:rPr lang="en-IN" dirty="0" smtClean="0"/>
              <a:t> a </a:t>
            </a:r>
            <a:r>
              <a:rPr lang="en-IN" dirty="0" err="1" smtClean="0"/>
              <a:t>vis</a:t>
            </a:r>
            <a:r>
              <a:rPr lang="en-IN" dirty="0" smtClean="0"/>
              <a:t> other modes, permit multi-point loading/unloading and apply differentiated tariffs to increase utilization of alternate routes. The possibility of signing long term tariff contracts with our key freight customers using pre-determined price escalation principles will be explored which would provide predictability of revenues to IR and of costs to our customers. </a:t>
            </a:r>
            <a:endParaRPr lang="en-I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Excerpts of Indian Railways Budget 2016-17</a:t>
            </a:r>
            <a:endParaRPr lang="en-IN" dirty="0"/>
          </a:p>
        </p:txBody>
      </p:sp>
      <p:sp>
        <p:nvSpPr>
          <p:cNvPr id="3" name="Content Placeholder 2"/>
          <p:cNvSpPr>
            <a:spLocks noGrp="1"/>
          </p:cNvSpPr>
          <p:nvPr>
            <p:ph idx="1"/>
          </p:nvPr>
        </p:nvSpPr>
        <p:spPr>
          <a:xfrm>
            <a:off x="457200" y="1371600"/>
            <a:ext cx="8229600" cy="5029200"/>
          </a:xfrm>
        </p:spPr>
        <p:txBody>
          <a:bodyPr>
            <a:noAutofit/>
          </a:bodyPr>
          <a:lstStyle/>
          <a:p>
            <a:pPr>
              <a:buNone/>
            </a:pPr>
            <a:r>
              <a:rPr lang="en-IN" sz="2000" b="1" dirty="0" smtClean="0"/>
              <a:t>Building terminal capacity </a:t>
            </a:r>
          </a:p>
          <a:p>
            <a:pPr>
              <a:buNone/>
            </a:pPr>
            <a:r>
              <a:rPr lang="en-IN" sz="2000" dirty="0" smtClean="0"/>
              <a:t>100. Inadequacy of warehousing and transportation facilities is also one of the causes that that keep potential customers away from Page 31 of 46 the Railways. In order to complete the chain of transportation, it is proposed to develop Rail side logistics parks and warehousing. These logistic parks and warehouses would be created in PPP mode to bring the required efficiency and investment but also help attract greater traffic to the Railways. With the coming in of TRANSLOC, the Transport Logistics Company of India, we will be witness to a paradigm shift in our role as a national logistics provider. The focus will be on providing last mile connectivity for freight business and significant reduction in logistic costs. At least 10 goods sheds will be developed by TRANSLOC in 2016-17. To capture the automobile traffic, we will soon inaugurate India’s first rail auto hub in Chennai. </a:t>
            </a:r>
            <a:endParaRPr lang="en-IN"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a:p>
        </p:txBody>
      </p:sp>
      <p:pic>
        <p:nvPicPr>
          <p:cNvPr id="1026" name="Picture 2" descr="http://www.nrm.org.uk/img/nrm/worksphotos/Horwich/1997-7059_HOR_F_149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Excerpts of Indian Railways Budget 2016-17</a:t>
            </a:r>
            <a:endParaRPr lang="en-IN" dirty="0"/>
          </a:p>
        </p:txBody>
      </p:sp>
      <p:sp>
        <p:nvSpPr>
          <p:cNvPr id="3" name="Content Placeholder 2"/>
          <p:cNvSpPr>
            <a:spLocks noGrp="1"/>
          </p:cNvSpPr>
          <p:nvPr>
            <p:ph idx="1"/>
          </p:nvPr>
        </p:nvSpPr>
        <p:spPr/>
        <p:txBody>
          <a:bodyPr/>
          <a:lstStyle/>
          <a:p>
            <a:pPr>
              <a:buNone/>
            </a:pPr>
            <a:r>
              <a:rPr lang="en-IN" dirty="0" smtClean="0"/>
              <a:t>101. This push on </a:t>
            </a:r>
            <a:r>
              <a:rPr lang="en-IN" b="1" dirty="0" smtClean="0"/>
              <a:t>rail side warehousing </a:t>
            </a:r>
            <a:r>
              <a:rPr lang="en-IN" dirty="0" smtClean="0"/>
              <a:t>would also encourage development of cold storage facilities on vacant land near freight terminals. Local farmers and fisherman would be given preferential usage of the facility. A policy in this regard would be issued in the next 3 months. </a:t>
            </a:r>
            <a:endParaRPr lang="en-IN"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CEP (Courier, Express, Parcel)</a:t>
            </a:r>
            <a:endParaRPr lang="en-IN" dirty="0"/>
          </a:p>
        </p:txBody>
      </p:sp>
      <p:sp>
        <p:nvSpPr>
          <p:cNvPr id="3" name="Content Placeholder 2"/>
          <p:cNvSpPr>
            <a:spLocks noGrp="1"/>
          </p:cNvSpPr>
          <p:nvPr>
            <p:ph idx="1"/>
          </p:nvPr>
        </p:nvSpPr>
        <p:spPr/>
        <p:txBody>
          <a:bodyPr>
            <a:normAutofit fontScale="92500" lnSpcReduction="10000"/>
          </a:bodyPr>
          <a:lstStyle/>
          <a:p>
            <a:r>
              <a:rPr lang="en-US" dirty="0" smtClean="0"/>
              <a:t>Urgent, high value low volume, time sensitive, perishable</a:t>
            </a:r>
          </a:p>
          <a:p>
            <a:r>
              <a:rPr lang="en-US" dirty="0" smtClean="0"/>
              <a:t>Bottom line: Fast and reliable delivery</a:t>
            </a:r>
          </a:p>
          <a:p>
            <a:r>
              <a:rPr lang="en-US" dirty="0" smtClean="0"/>
              <a:t>Small packages: 50-70 Kg</a:t>
            </a:r>
          </a:p>
          <a:p>
            <a:r>
              <a:rPr lang="en-US" dirty="0" smtClean="0"/>
              <a:t>International (steady) and Domestic (Hike) markets</a:t>
            </a:r>
          </a:p>
          <a:p>
            <a:r>
              <a:rPr lang="en-US" dirty="0" smtClean="0"/>
              <a:t>Traditionally B2B; now also B2C and C2C</a:t>
            </a:r>
          </a:p>
          <a:p>
            <a:r>
              <a:rPr lang="en-US" dirty="0" smtClean="0"/>
              <a:t>Logistics pattern: first mile</a:t>
            </a:r>
            <a:r>
              <a:rPr lang="en-US" b="1" dirty="0" smtClean="0"/>
              <a:t>, line haul</a:t>
            </a:r>
            <a:r>
              <a:rPr lang="en-US" dirty="0" smtClean="0"/>
              <a:t>, last mile</a:t>
            </a:r>
          </a:p>
          <a:p>
            <a:r>
              <a:rPr lang="en-US" dirty="0" smtClean="0"/>
              <a:t>Role of e-commerce </a:t>
            </a:r>
          </a:p>
          <a:p>
            <a:endParaRPr lang="en-US" dirty="0" smtClean="0"/>
          </a:p>
          <a:p>
            <a:endParaRPr lang="en-IN"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Liked by Stakeholders</a:t>
            </a:r>
            <a:endParaRPr lang="en-US" dirty="0"/>
          </a:p>
        </p:txBody>
      </p:sp>
      <p:sp>
        <p:nvSpPr>
          <p:cNvPr id="3" name="Content Placeholder 2"/>
          <p:cNvSpPr>
            <a:spLocks noGrp="1"/>
          </p:cNvSpPr>
          <p:nvPr>
            <p:ph idx="1"/>
          </p:nvPr>
        </p:nvSpPr>
        <p:spPr/>
        <p:txBody>
          <a:bodyPr/>
          <a:lstStyle/>
          <a:p>
            <a:pPr lvl="0" algn="just"/>
            <a:r>
              <a:rPr lang="en-US" dirty="0" smtClean="0">
                <a:latin typeface="Roboto"/>
                <a:ea typeface="Times New Roman" pitchFamily="18" charset="0"/>
                <a:cs typeface="Arial" pitchFamily="34" charset="0"/>
              </a:rPr>
              <a:t>“Railways would extend logistic support to various ecommerce companies by providing designated pick-up </a:t>
            </a:r>
            <a:r>
              <a:rPr lang="en-US" dirty="0" err="1" smtClean="0">
                <a:latin typeface="Roboto"/>
                <a:ea typeface="Times New Roman" pitchFamily="18" charset="0"/>
                <a:cs typeface="Arial" pitchFamily="34" charset="0"/>
              </a:rPr>
              <a:t>centres</a:t>
            </a:r>
            <a:r>
              <a:rPr lang="en-US" dirty="0" smtClean="0">
                <a:latin typeface="Roboto"/>
                <a:ea typeface="Times New Roman" pitchFamily="18" charset="0"/>
                <a:cs typeface="Arial" pitchFamily="34" charset="0"/>
              </a:rPr>
              <a:t> at identified stations</a:t>
            </a:r>
            <a:r>
              <a:rPr lang="en-US" dirty="0" smtClean="0">
                <a:latin typeface="Roboto"/>
                <a:ea typeface="Times New Roman" pitchFamily="18" charset="0"/>
                <a:cs typeface="Arial" pitchFamily="34" charset="0"/>
              </a:rPr>
              <a:t>.”</a:t>
            </a:r>
          </a:p>
          <a:p>
            <a:pPr lvl="0" algn="r">
              <a:buNone/>
            </a:pPr>
            <a:endParaRPr lang="en-US" sz="2400" dirty="0" smtClean="0">
              <a:latin typeface="Roboto"/>
              <a:cs typeface="Arial" pitchFamily="34" charset="0"/>
            </a:endParaRPr>
          </a:p>
          <a:p>
            <a:pPr lvl="0" algn="r">
              <a:buNone/>
            </a:pPr>
            <a:r>
              <a:rPr lang="en-US" sz="2400" dirty="0" smtClean="0">
                <a:latin typeface="Roboto"/>
                <a:cs typeface="Arial" pitchFamily="34" charset="0"/>
              </a:rPr>
              <a:t>(</a:t>
            </a:r>
            <a:r>
              <a:rPr lang="en-US" sz="2400" dirty="0" err="1" smtClean="0">
                <a:latin typeface="Roboto"/>
                <a:cs typeface="Arial" pitchFamily="34" charset="0"/>
              </a:rPr>
              <a:t>Hon’ble</a:t>
            </a:r>
            <a:r>
              <a:rPr lang="en-US" sz="2400" dirty="0" smtClean="0">
                <a:latin typeface="Roboto"/>
                <a:cs typeface="Arial" pitchFamily="34" charset="0"/>
              </a:rPr>
              <a:t> Minister for Railways, 2014)</a:t>
            </a:r>
            <a:endParaRPr lang="en-US" sz="2400" dirty="0" smtClean="0">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CEP</a:t>
            </a:r>
            <a:endParaRPr lang="en-IN" dirty="0"/>
          </a:p>
        </p:txBody>
      </p:sp>
      <p:sp>
        <p:nvSpPr>
          <p:cNvPr id="3" name="Content Placeholder 2"/>
          <p:cNvSpPr>
            <a:spLocks noGrp="1"/>
          </p:cNvSpPr>
          <p:nvPr>
            <p:ph idx="1"/>
          </p:nvPr>
        </p:nvSpPr>
        <p:spPr/>
        <p:txBody>
          <a:bodyPr/>
          <a:lstStyle/>
          <a:p>
            <a:r>
              <a:rPr lang="en-US" dirty="0" smtClean="0"/>
              <a:t>Global CEP market at CAGR of 3.42 % in 2014-19 (</a:t>
            </a:r>
            <a:r>
              <a:rPr lang="en-US" dirty="0" err="1" smtClean="0"/>
              <a:t>technavio’s</a:t>
            </a:r>
            <a:r>
              <a:rPr lang="en-US" dirty="0" smtClean="0"/>
              <a:t> </a:t>
            </a:r>
            <a:r>
              <a:rPr lang="en-US" dirty="0" err="1" smtClean="0"/>
              <a:t>forcast</a:t>
            </a:r>
            <a:r>
              <a:rPr lang="en-US" dirty="0" smtClean="0"/>
              <a:t>)</a:t>
            </a:r>
          </a:p>
          <a:p>
            <a:r>
              <a:rPr lang="en-US" dirty="0" smtClean="0"/>
              <a:t>CEP Market:</a:t>
            </a:r>
          </a:p>
          <a:p>
            <a:pPr>
              <a:buFont typeface="Wingdings" pitchFamily="2" charset="2"/>
              <a:buChar char="Ø"/>
            </a:pPr>
            <a:r>
              <a:rPr lang="en-US" dirty="0" smtClean="0"/>
              <a:t>Driver – Domestic </a:t>
            </a:r>
            <a:r>
              <a:rPr lang="en-US" dirty="0" smtClean="0"/>
              <a:t>E-Commerce business</a:t>
            </a:r>
            <a:endParaRPr lang="en-US" dirty="0" smtClean="0"/>
          </a:p>
          <a:p>
            <a:pPr>
              <a:buFont typeface="Wingdings" pitchFamily="2" charset="2"/>
              <a:buChar char="Ø"/>
            </a:pPr>
            <a:r>
              <a:rPr lang="en-US" dirty="0" smtClean="0"/>
              <a:t>Challenge – </a:t>
            </a:r>
            <a:r>
              <a:rPr lang="en-US" dirty="0" smtClean="0"/>
              <a:t>Competition in </a:t>
            </a:r>
            <a:r>
              <a:rPr lang="en-US" dirty="0" smtClean="0"/>
              <a:t>Market </a:t>
            </a:r>
          </a:p>
          <a:p>
            <a:pPr>
              <a:buFont typeface="Wingdings" pitchFamily="2" charset="2"/>
              <a:buChar char="Ø"/>
            </a:pPr>
            <a:r>
              <a:rPr lang="en-US" dirty="0" smtClean="0"/>
              <a:t>Trend – </a:t>
            </a:r>
            <a:r>
              <a:rPr lang="en-US" dirty="0" smtClean="0"/>
              <a:t>Rise of Inter-modal </a:t>
            </a:r>
            <a:r>
              <a:rPr lang="en-US" dirty="0" smtClean="0"/>
              <a:t>logistics</a:t>
            </a:r>
          </a:p>
          <a:p>
            <a:endParaRPr lang="en-IN"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CEPs</a:t>
            </a:r>
            <a:endParaRPr lang="en-IN" dirty="0"/>
          </a:p>
        </p:txBody>
      </p:sp>
      <p:sp>
        <p:nvSpPr>
          <p:cNvPr id="3" name="Content Placeholder 2"/>
          <p:cNvSpPr>
            <a:spLocks noGrp="1"/>
          </p:cNvSpPr>
          <p:nvPr>
            <p:ph idx="1"/>
          </p:nvPr>
        </p:nvSpPr>
        <p:spPr/>
        <p:txBody>
          <a:bodyPr/>
          <a:lstStyle/>
          <a:p>
            <a:pPr>
              <a:buNone/>
            </a:pPr>
            <a:endParaRPr lang="en-IN" dirty="0"/>
          </a:p>
        </p:txBody>
      </p:sp>
      <p:pic>
        <p:nvPicPr>
          <p:cNvPr id="1026" name="Picture 2" descr="http://logok.org/wp-content/uploads/2014/11/SF-Express-logo-wordmark.png"/>
          <p:cNvPicPr>
            <a:picLocks noChangeAspect="1" noChangeArrowheads="1"/>
          </p:cNvPicPr>
          <p:nvPr/>
        </p:nvPicPr>
        <p:blipFill>
          <a:blip r:embed="rId2" cstate="print"/>
          <a:srcRect/>
          <a:stretch>
            <a:fillRect/>
          </a:stretch>
        </p:blipFill>
        <p:spPr bwMode="auto">
          <a:xfrm>
            <a:off x="6248400" y="1295400"/>
            <a:ext cx="2514599" cy="1828801"/>
          </a:xfrm>
          <a:prstGeom prst="rect">
            <a:avLst/>
          </a:prstGeom>
          <a:noFill/>
        </p:spPr>
      </p:pic>
      <p:pic>
        <p:nvPicPr>
          <p:cNvPr id="1028" name="Picture 4" descr="Toll Group Logo"/>
          <p:cNvPicPr>
            <a:picLocks noChangeAspect="1" noChangeArrowheads="1"/>
          </p:cNvPicPr>
          <p:nvPr/>
        </p:nvPicPr>
        <p:blipFill>
          <a:blip r:embed="rId3"/>
          <a:srcRect/>
          <a:stretch>
            <a:fillRect/>
          </a:stretch>
        </p:blipFill>
        <p:spPr bwMode="auto">
          <a:xfrm>
            <a:off x="3352800" y="2895600"/>
            <a:ext cx="2590800" cy="990600"/>
          </a:xfrm>
          <a:prstGeom prst="rect">
            <a:avLst/>
          </a:prstGeom>
          <a:noFill/>
        </p:spPr>
      </p:pic>
      <p:sp>
        <p:nvSpPr>
          <p:cNvPr id="1030" name="AutoShape 6" descr="Image result for dhl expr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32" name="AutoShape 8" descr="Image result for dhl expr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1034" name="Picture 10" descr="http://www.dhl.com/img/meta/dhl_logo.gif"/>
          <p:cNvPicPr>
            <a:picLocks noChangeAspect="1" noChangeArrowheads="1"/>
          </p:cNvPicPr>
          <p:nvPr/>
        </p:nvPicPr>
        <p:blipFill>
          <a:blip r:embed="rId4"/>
          <a:srcRect/>
          <a:stretch>
            <a:fillRect/>
          </a:stretch>
        </p:blipFill>
        <p:spPr bwMode="auto">
          <a:xfrm>
            <a:off x="3581400" y="1752600"/>
            <a:ext cx="2133600" cy="857250"/>
          </a:xfrm>
          <a:prstGeom prst="rect">
            <a:avLst/>
          </a:prstGeom>
          <a:noFill/>
        </p:spPr>
      </p:pic>
      <p:pic>
        <p:nvPicPr>
          <p:cNvPr id="1036" name="Picture 12" descr="FedEx Home"/>
          <p:cNvPicPr>
            <a:picLocks noChangeAspect="1" noChangeArrowheads="1"/>
          </p:cNvPicPr>
          <p:nvPr/>
        </p:nvPicPr>
        <p:blipFill>
          <a:blip r:embed="rId5"/>
          <a:srcRect/>
          <a:stretch>
            <a:fillRect/>
          </a:stretch>
        </p:blipFill>
        <p:spPr bwMode="auto">
          <a:xfrm>
            <a:off x="762000" y="1752600"/>
            <a:ext cx="1828800" cy="990600"/>
          </a:xfrm>
          <a:prstGeom prst="rect">
            <a:avLst/>
          </a:prstGeom>
          <a:noFill/>
        </p:spPr>
      </p:pic>
      <p:pic>
        <p:nvPicPr>
          <p:cNvPr id="1038" name="Picture 14" descr="http://www.gifts2u.com/logos/blueDart.png"/>
          <p:cNvPicPr>
            <a:picLocks noChangeAspect="1" noChangeArrowheads="1"/>
          </p:cNvPicPr>
          <p:nvPr/>
        </p:nvPicPr>
        <p:blipFill>
          <a:blip r:embed="rId6"/>
          <a:srcRect/>
          <a:stretch>
            <a:fillRect/>
          </a:stretch>
        </p:blipFill>
        <p:spPr bwMode="auto">
          <a:xfrm>
            <a:off x="3200400" y="5334000"/>
            <a:ext cx="2971800" cy="685800"/>
          </a:xfrm>
          <a:prstGeom prst="rect">
            <a:avLst/>
          </a:prstGeom>
          <a:noFill/>
        </p:spPr>
      </p:pic>
      <p:sp>
        <p:nvSpPr>
          <p:cNvPr id="1040" name="AutoShape 16" descr="data:image/png;base64,iVBORw0KGgoAAAANSUhEUgAAAUMAAABuCAMAAACKqIFpAAABdFBMVEX///8JgZ8lqErxrR7ZKycuKW8AdZe30NrM4OY2iqYAfZwAe5sAcZQAd5hkmbHWAADwpwDB1+D3+vtxqLzxqxElH2sqJW2Ks8Tg7PAdFmj++fEAAFzzsx3ZJiHX5uslrEipx9MAoTYAsU2Zv83aNDHv7/MvG3Gc0KcQpD/i8eX99/fL5tH7tBPs9Pb77exvbJTc2+TyxcRzwITytD353bNaV4feVlYtO2zcQj+638LvngBDs15NSoDjdXT87NSfnrfhZWMqcV/gXCXXFxHqnZyp1rO3tsn416JwU18oiFjkpCnwyICkeE4xOXmnh56QyZfusbHjbCQnkVS1g0UknU+nJ0UrX2VIN2TlgoJRtGnQpx7piyKea1M7MG0SGHTZnC/oehn22NfOkzcYVGhZQmCncospfFzrwGjcQiaxTGGVc1mPjaz0uFQAnR+HY1jFyNWWgkyzYzFclkR/gz6/TjCbcjksTWm5dIV9um6LT3N1sVZ3MV1BjvtHAAAPGklEQVR4nO1diXfaRh6WhEHoAIxAnOFwZCc2CcbER50EHy3Ybutm47Td1GnqtLTdTXaTrdNut93jn98ZgdD1jQDzNo7X+t7L8R4jNPr0u+c3A8dNgNuTDAoRhPvCZc/gykN7tnzZU7jyOBCWtcuewxWHdm954f5lT+KK485DQbh32ZO44jhYEIRnoTLPAqLKgiCEyjwLVogqC8uPL3saVxorRJWF2rOVy57HVcYdyqGwcHDZ87jKODA5XH4YCuLFcdvkMBTEWTDkUFgOBfEiKO1yDg7DOPsieHnE2RwKYcJ3Aew+oBzetzgUhFCbp8b6POXwzojD5Xthxjcldh9kX5aGMfYAtcchidPhZTa7vjvM9SyEJnEqlNYjkXnKoVlzsNT5zmVP60phI0I4PC45HDPF3ybyK43G6gCNxv96mu81jrOExEiJrkg5MS7na/T77d7O1mI3lUp1F7dOe+3+6ruZ8HuIl5RD6plXnjmUWVgOquA0+r3TrQohr1KZI6hUuoTKxZ2T/rub9vuEkslhNkL++9jJISGRZRNXezvbhL45Dyrd1PbOybuc+/uC0htTl+c3vMos1ARIYn9/u+In0CSRqHVq+xrK4u66yaFpEV3KTB2Ln8Q2kkCqzUSr96+rLlsczh8TQfRwKCwcuILtRn8n1UUC2J3bOm1f1hNcPiwOzTj7Yc1DonDbQWL/FDOY2j49ub4+mXPoMk347i94ObQXqRq97RSygqnFnqXCS2vnhxTn50vXKlkc+hRK4gbtuPGROCwn9rcqyJF0U6cDEVw7bG12Omdn0VwuenbW6bT21i7xqd4tbA5pxrfiE0Rh+SEddppCDFa6+yaDa6/1clHXcwRRAvKPrhfL+t7S5T7bO8PLEYdZ4ptv+wSRLlP1t6Aad7dPqALvRcsvTO48yJXLrfOJaLzqmn884jAy/6a04tdmYfntNvYlp31u6bxVLkMCi+Vip9VqnTNuqzUL1XhaFOsEhmHQf+oiQTodj1cLzeaVonUjYoMEOPe9DN4UfsaWcJEI4WGrWAQERokit/YO15Y0DXDRrIpGPp9JSpKccCJG/ig8L0lSMpnJG0YBzFaMY6T9Q6ussWNA32IagsnhroPDSPaIe7zgofBXmJSktvrc+WaUweAm4Q/erSnmk0mJlxVFJuARZF4mHysJGXEYlzDkuHdkQeIZYwMhiwXGJ3yGySG3nnVK4hH30KnNN39ZxBTuNNY2izpW4lYVa2I8LxHqFAZ3Xiol/B28jJDIewdKCh4ZjFhG46rOS+0JqWw55I7nnZJIEmfBJrH29znsj0+1vTKSwVzx0WskgVoznVFVZSL2BoiJeLpGAguvZ1gGDhsHRWqSa0X8YYCJLj2IuEg8ujOSRBaFc73zTehJCIMoLGym87yqTPc4KmPKBv4edRKmx0IyTUJVAu86kQ9ycy5lpiTethSZQeFibw+6Er0I3XDVSCbwI5mGj9o+v37LSTzZZpLBocsgpi/EIM8bHJPDWIAqE8/sUmaa9T0eUggdcmXx95YOhVA/BGpczUhIheVETE3wUiZvgjhpPqaqMXukylDlOkOcXQaxgEgYDyU5EDWky7KEXNwIpYgH2Tf/HFCIvMlc5fdHyJdEy5sojskg9ysnVD4jFpqaE81C3MhIqpowxytNONcCS0edLsiUVVlJqCPgq8hbU2Mx82/zzcSG90SGIFiV/YIYmV//t1B7iwutlX8VkRDq+h5gMA+soCxLSZE9oWqdyKTCmLIWYwqYZJOeV2VeSubFdGH4drS0BK5Q0tY9miRiIL59aA4K0Fww9MKCI2e2JDH777dYkV/9B4eEHb8l1EQp5mdQSRrV4OlwzXpGgVPWGMbQxMhe1ckt0u5XUEcUZlxjDMUY/i8ObiInA1WZYMPLIcFHkMJff/kkegvoccvvjgt5IDQJqT5uMiZZaajKDJ88eEqLAs2Ie2VYy4ALPcGTJjat64EqK7740wu/IFISIYW12icf+Egst/zOJJ70T0WO5cfJYBBE3nopwEspVhoBjEAc+hjGVJo8GjxGlTl30jzCE78i036S2udeEssgrBZ5YAmVADs4Ho6QI5/0PWeQtiFnrmSw1+Liqn+wLE0w8WMgiDe8JL66OYi8v/zN6ZhzxT3/DQwVeGMpMMQah6ZkMUEUCykn89tJcAA4rDNGI5s7XpUp1hGJ37mk8OdRBig8tSUxhxyyAd+lry4wDbSM5aAUEn7ngZTXWZfGUXwqsawKmDofm8SIc7vziMTniMIBiVaAUwYU1tE8EjNJof1aZFrQAY5WYUZwhj88sM2nFyJ6/d5snIEjb5Bo4vkrQCEl8cNBqpIrH4JpIKOsGv6BU0AcCZ5C30XcH/AxDaIGPUqdcSO/pfUkQQEoHSMSbzwYUvgPd2WWkEglEVII002mCZ8MtmeNme+iiYJmhq0oIK2QGNMpoC9WJ537LgpwCF6ZFN701rdrH+pRPQdqDE1k72XWA04GO3WwNBZYfla1DM1HYZQ0OAPZzuTE4cQu8isRM1D0U0hJvPUIlWnSwPqMTTeDYfuTkcICp8K6BwrMmVUY5JVZLwdhF3OYffLW1/9AOaw9RRQ2cc1kimn44XAKljingWPG+oniPT7BuBOKxmV+Iq88QPvJDUjiN08BhazGMOiT5eQs1lAcZTx2RawJErIYvAlUZZZXRtnkNKa8vVhBJN79Sdd/QIIo1B4CEmGmxJqzmMTIOIO3+OgrY46vmbRMCr2PyrDO0JYn6hMSSCikResnfgo/fhGN3vqthlgEzbLQCfIyS5WrqoJWmJxG3DYOilNZwdPCN4VKNjJrbSSOBjOjcT+Fg24QD4nZCKWQkPjBl4jEBd92IGDrCdhF4DjyQLwjlrRrLu5SsgjqaigURnleghWr1lE0PmFwyHE9q6HmScShz9lPPx6WC/UPPockeo+3wh6FnbLDANhJlsNCuVQVCTxYx8LBKkuVJSQB9QkpPLF7kj66ccNPIZXETyCJbpOIcwIerxWzLnCuR9n1Lu+zgMcFS8AoZ2JmNFUghmMWUmz0nA3CHz0Ykfijo2itn/0ZkDhoCxsBhvmBHAJxcsRjVcdqTMYNcBu/QdSQbYmxVBlVX+WA9gYHGj13j/WrAYnZyJmr7p+79SEi0bXfGeSxwRyiiNyxVuzy8k63o/B5UOP13aeK5sOswSFNZtbIXFg99XXGPacUfnvmXb+79VQALDo398E5B9lDoMqOPIy9fqKKKHZWvHqHXpHCClZhNK5MROE+aC58fuPut1/5l0BvPf0yOMCB0RjPrLtjVbbERMszV/EUCS6TemMouJCisFR5qmjciT6icG7uu+9/RAt4t34A2uw8RgOVjhwLRl7U0cqvJbSMvheTwjhciPcarwKSY1YtWEN3YkXjTrRhf+Zc949ACglefPN1sCAyWopY6gMoH5UO7LBEjqluJOPYXXg7TFC8xzTO0IUHdSoN0cOryKm/5GBz64u/RrJfP/M2bTvPc2nCPIVVqEfm01oq5yQ7uPa0Yw66ZIEMewMRGBxOo8rjq6+NOajHle0/IRmM5vTP7tJ2nHvefuOa42UBd8kzF1OAwVOs4M2OdxmrCLAxyWUQ4QvFlQlGk864hZTVky7ss67s/OERlEKTQkLi8eMAQWRE2QoiEfUtWHlYfqSGrHAOpSBuIYPxHkuV60hmx9Sb2vtwv0S30tuDTUl6bkBhJJs9OnCrc80ZaMdhwkRI9C8upxHfA6Gz109iLM+IljzddSooWYw3AqPx4JJNf2cROpPUVv91FFIY/eKulQJmNzw7qhac9RsRlr9IhJzxsgjkZPjm445iDVOdYJTtiKJQFYZXWXkecvNBy7mUQbztqVd6jfu6zr6wq9zZbMlNovvcxLSCQ2OZl/LOZiIoSKYRt22THFABR2sfTtuJwktZZjhaEXXZMKuvjfYW3EBrbntqbpaRO9G/+v5uxEY24j26wHUHDbZtmk+gxGQpk6f7UQzQ8DEM3jS7mzqo8oQ64hyP3UTfz+r6wNE4vHljtd2rQDs4153banPnHURhTv/xUyeF1DlzBy4SPRVtQ2J3/8uKQreixGB7rBng5Uf+NFCbsCcdCSIM0VkBH4zGvRw2Gqv99snpVoqx8667c8Jpe3DDia7/FHFTSLDhPojEe+RfwZASF2joNf1q2hGSBFaeoKCN8kpcDlZx2glKujTtcRPe3tnfWsQEkpi6u9Ne5dZaZeRNip3P/KssdL/zPZtEcJBsoZ5MTE0jDd7crqAewCHMp5WhWykw0k68sgwjMm+XVYPEMjCinkvRLcirHHfYgS2u5c213Yh/1XT+mFuxtwPBM8KaVUNSE1NsSpETEnWQtEnagpow2NmW6BxpXzJ48jT8kHyMYr4mHqz6Kl+rvTl6nIoT3W6qcmru4V7bxP7Y7EkqRfyNJHSrrs0h6yiXZj3JxxSzsZ3Bpbm3zNxdpkiZNG3IFl0IaJzVRAyzi7bK+FCsAxPLHuxX/dWTna3t7UUT29tb+6dtcwOytoTVWNc7wybhNz4S6XkuB8vjODR5jBt0h6MkUcKUwZ4UWRmQKplbHJMZQ4zP1JDzjkF8i4n+6vCEqaXz13DjWLTcGW3jLh1nvfo8fzQ8mFxgLDW70GzG06JhGHkL5o5bMR0vXK19thBre60ojAmLZefGsRJolS2ZPzIwCBCv7ylra4etjg4NYbG8ee4WEF+HYvbIPpzpmnJYOHz9KKfrcAOtXu6c+1Rs94GHwzclTrvGHK51ymV8DENUL+qPwH4Tju4X9+jzxjU/m/y81Sn7tDinF8sB56p4WhTp4Uzc8li//H8MjRpDIo3DU1X0YrFc1jdf760F+Ek3iebhTKYgXuNzeOnJSHutzUdFEtt0Wq2987UgAilcxz/Qc4W4FUaud52gaUtDTCRKrm339OxJzUybw58ZmAa7jmCbembzlLDr6VIujg2Hd6YnGpM4O/yRgWnh2MlCOaQ/KheK4ZRwnrNGnAr3eOHh2GtCeGA7ZzNCPACHnoYYh9EJECaH90NreBFY2mxyeOfaxtczwcqcTQ5DXAzDQljI4QwYJs7mz9eEuCAGgmjGNiEuiIEg0hg7xIVB11eykZDDWWD+eA2tOYS4MEpEmUOXMiOoMoeqPBt2580flQsxA0rz2VCVZ0XoUWbHeiiGM+O6Ufhf28zUx3q9wnI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42" name="AutoShape 18" descr="data:image/png;base64,iVBORw0KGgoAAAANSUhEUgAAAUMAAABuCAMAAACKqIFpAAABdFBMVEX///8JgZ8lqErxrR7ZKycuKW8AdZe30NrM4OY2iqYAfZwAe5sAcZQAd5hkmbHWAADwpwDB1+D3+vtxqLzxqxElH2sqJW2Ks8Tg7PAdFmj++fEAAFzzsx3ZJiHX5uslrEipx9MAoTYAsU2Zv83aNDHv7/MvG3Gc0KcQpD/i8eX99/fL5tH7tBPs9Pb77exvbJTc2+TyxcRzwITytD353bNaV4feVlYtO2zcQj+638LvngBDs15NSoDjdXT87NSfnrfhZWMqcV/gXCXXFxHqnZyp1rO3tsn416JwU18oiFjkpCnwyICkeE4xOXmnh56QyZfusbHjbCQnkVS1g0UknU+nJ0UrX2VIN2TlgoJRtGnQpx7piyKea1M7MG0SGHTZnC/oehn22NfOkzcYVGhZQmCncospfFzrwGjcQiaxTGGVc1mPjaz0uFQAnR+HY1jFyNWWgkyzYzFclkR/gz6/TjCbcjksTWm5dIV9um6LT3N1sVZ3MV1BjvtHAAAPGklEQVR4nO1diXfaRh6WhEHoAIxAnOFwZCc2CcbER50EHy3Ybutm47Td1GnqtLTdTXaTrdNut93jn98ZgdD1jQDzNo7X+t7L8R4jNPr0u+c3A8dNgNuTDAoRhPvCZc/gykN7tnzZU7jyOBCWtcuewxWHdm954f5lT+KK485DQbh32ZO44jhYEIRnoTLPAqLKgiCEyjwLVogqC8uPL3saVxorRJWF2rOVy57HVcYdyqGwcHDZ87jKODA5XH4YCuLFcdvkMBTEWTDkUFgOBfEiKO1yDg7DOPsieHnE2RwKYcJ3Aew+oBzetzgUhFCbp8b6POXwzojD5Xthxjcldh9kX5aGMfYAtcchidPhZTa7vjvM9SyEJnEqlNYjkXnKoVlzsNT5zmVP60phI0I4PC45HDPF3ybyK43G6gCNxv96mu81jrOExEiJrkg5MS7na/T77d7O1mI3lUp1F7dOe+3+6ruZ8HuIl5RD6plXnjmUWVgOquA0+r3TrQohr1KZI6hUuoTKxZ2T/rub9vuEkslhNkL++9jJISGRZRNXezvbhL45Dyrd1PbOybuc+/uC0htTl+c3vMos1ARIYn9/u+In0CSRqHVq+xrK4u66yaFpEV3KTB2Ln8Q2kkCqzUSr96+rLlsczh8TQfRwKCwcuILtRn8n1UUC2J3bOm1f1hNcPiwOzTj7Yc1DonDbQWL/FDOY2j49ub4+mXPoMk347i94ObQXqRq97RSygqnFnqXCS2vnhxTn50vXKlkc+hRK4gbtuPGROCwn9rcqyJF0U6cDEVw7bG12Omdn0VwuenbW6bT21i7xqd4tbA5pxrfiE0Rh+SEddppCDFa6+yaDa6/1clHXcwRRAvKPrhfL+t7S5T7bO8PLEYdZ4ptv+wSRLlP1t6Aad7dPqALvRcsvTO48yJXLrfOJaLzqmn884jAy/6a04tdmYfntNvYlp31u6bxVLkMCi+Vip9VqnTNuqzUL1XhaFOsEhmHQf+oiQTodj1cLzeaVonUjYoMEOPe9DN4UfsaWcJEI4WGrWAQERokit/YO15Y0DXDRrIpGPp9JSpKccCJG/ig8L0lSMpnJG0YBzFaMY6T9Q6ussWNA32IagsnhroPDSPaIe7zgofBXmJSktvrc+WaUweAm4Q/erSnmk0mJlxVFJuARZF4mHysJGXEYlzDkuHdkQeIZYwMhiwXGJ3yGySG3nnVK4hH30KnNN39ZxBTuNNY2izpW4lYVa2I8LxHqFAZ3Xiol/B28jJDIewdKCh4ZjFhG46rOS+0JqWw55I7nnZJIEmfBJrH29znsj0+1vTKSwVzx0WskgVoznVFVZSL2BoiJeLpGAguvZ1gGDhsHRWqSa0X8YYCJLj2IuEg8ujOSRBaFc73zTehJCIMoLGym87yqTPc4KmPKBv4edRKmx0IyTUJVAu86kQ9ycy5lpiTethSZQeFibw+6Er0I3XDVSCbwI5mGj9o+v37LSTzZZpLBocsgpi/EIM8bHJPDWIAqE8/sUmaa9T0eUggdcmXx95YOhVA/BGpczUhIheVETE3wUiZvgjhpPqaqMXukylDlOkOcXQaxgEgYDyU5EDWky7KEXNwIpYgH2Tf/HFCIvMlc5fdHyJdEy5sojskg9ysnVD4jFpqaE81C3MhIqpowxytNONcCS0edLsiUVVlJqCPgq8hbU2Mx82/zzcSG90SGIFiV/YIYmV//t1B7iwutlX8VkRDq+h5gMA+soCxLSZE9oWqdyKTCmLIWYwqYZJOeV2VeSubFdGH4drS0BK5Q0tY9miRiIL59aA4K0Fww9MKCI2e2JDH777dYkV/9B4eEHb8l1EQp5mdQSRrV4OlwzXpGgVPWGMbQxMhe1ckt0u5XUEcUZlxjDMUY/i8ObiInA1WZYMPLIcFHkMJff/kkegvoccvvjgt5IDQJqT5uMiZZaajKDJ88eEqLAs2Ie2VYy4ALPcGTJjat64EqK7740wu/IFISIYW12icf+Egst/zOJJ70T0WO5cfJYBBE3nopwEspVhoBjEAc+hjGVJo8GjxGlTl30jzCE78i036S2udeEssgrBZ5YAmVADs4Ho6QI5/0PWeQtiFnrmSw1+Liqn+wLE0w8WMgiDe8JL66OYi8v/zN6ZhzxT3/DQwVeGMpMMQah6ZkMUEUCykn89tJcAA4rDNGI5s7XpUp1hGJ37mk8OdRBig8tSUxhxyyAd+lry4wDbSM5aAUEn7ngZTXWZfGUXwqsawKmDofm8SIc7vziMTniMIBiVaAUwYU1tE8EjNJof1aZFrQAY5WYUZwhj88sM2nFyJ6/d5snIEjb5Bo4vkrQCEl8cNBqpIrH4JpIKOsGv6BU0AcCZ5C30XcH/AxDaIGPUqdcSO/pfUkQQEoHSMSbzwYUvgPd2WWkEglEVII002mCZ8MtmeNme+iiYJmhq0oIK2QGNMpoC9WJ537LgpwCF6ZFN701rdrH+pRPQdqDE1k72XWA04GO3WwNBZYfla1DM1HYZQ0OAPZzuTE4cQu8isRM1D0U0hJvPUIlWnSwPqMTTeDYfuTkcICp8K6BwrMmVUY5JVZLwdhF3OYffLW1/9AOaw9RRQ2cc1kimn44XAKljingWPG+oniPT7BuBOKxmV+Iq88QPvJDUjiN08BhazGMOiT5eQs1lAcZTx2RawJErIYvAlUZZZXRtnkNKa8vVhBJN79Sdd/QIIo1B4CEmGmxJqzmMTIOIO3+OgrY46vmbRMCr2PyrDO0JYn6hMSSCikResnfgo/fhGN3vqthlgEzbLQCfIyS5WrqoJWmJxG3DYOilNZwdPCN4VKNjJrbSSOBjOjcT+Fg24QD4nZCKWQkPjBl4jEBd92IGDrCdhF4DjyQLwjlrRrLu5SsgjqaigURnleghWr1lE0PmFwyHE9q6HmScShz9lPPx6WC/UPPockeo+3wh6FnbLDANhJlsNCuVQVCTxYx8LBKkuVJSQB9QkpPLF7kj66ccNPIZXETyCJbpOIcwIerxWzLnCuR9n1Lu+zgMcFS8AoZ2JmNFUghmMWUmz0nA3CHz0Ykfijo2itn/0ZkDhoCxsBhvmBHAJxcsRjVcdqTMYNcBu/QdSQbYmxVBlVX+WA9gYHGj13j/WrAYnZyJmr7p+79SEi0bXfGeSxwRyiiNyxVuzy8k63o/B5UOP13aeK5sOswSFNZtbIXFg99XXGPacUfnvmXb+79VQALDo398E5B9lDoMqOPIy9fqKKKHZWvHqHXpHCClZhNK5MROE+aC58fuPut1/5l0BvPf0yOMCB0RjPrLtjVbbERMszV/EUCS6TemMouJCisFR5qmjciT6icG7uu+9/RAt4t34A2uw8RgOVjhwLRl7U0cqvJbSMvheTwjhciPcarwKSY1YtWEN3YkXjTrRhf+Zc949ACglefPN1sCAyWopY6gMoH5UO7LBEjqluJOPYXXg7TFC8xzTO0IUHdSoN0cOryKm/5GBz64u/RrJfP/M2bTvPc2nCPIVVqEfm01oq5yQ7uPa0Yw66ZIEMewMRGBxOo8rjq6+NOajHle0/IRmM5vTP7tJ2nHvefuOa42UBd8kzF1OAwVOs4M2OdxmrCLAxyWUQ4QvFlQlGk864hZTVky7ss67s/OERlEKTQkLi8eMAQWRE2QoiEfUtWHlYfqSGrHAOpSBuIYPxHkuV60hmx9Sb2vtwv0S30tuDTUl6bkBhJJs9OnCrc80ZaMdhwkRI9C8upxHfA6Gz109iLM+IljzddSooWYw3AqPx4JJNf2cROpPUVv91FFIY/eKulQJmNzw7qhac9RsRlr9IhJzxsgjkZPjm445iDVOdYJTtiKJQFYZXWXkecvNBy7mUQbztqVd6jfu6zr6wq9zZbMlNovvcxLSCQ2OZl/LOZiIoSKYRt22THFABR2sfTtuJwktZZjhaEXXZMKuvjfYW3EBrbntqbpaRO9G/+v5uxEY24j26wHUHDbZtmk+gxGQpk6f7UQzQ8DEM3jS7mzqo8oQ64hyP3UTfz+r6wNE4vHljtd2rQDs4153banPnHURhTv/xUyeF1DlzBy4SPRVtQ2J3/8uKQreixGB7rBng5Uf+NFCbsCcdCSIM0VkBH4zGvRw2Gqv99snpVoqx8667c8Jpe3DDia7/FHFTSLDhPojEe+RfwZASF2joNf1q2hGSBFaeoKCN8kpcDlZx2glKujTtcRPe3tnfWsQEkpi6u9Ne5dZaZeRNip3P/KssdL/zPZtEcJBsoZ5MTE0jDd7crqAewCHMp5WhWykw0k68sgwjMm+XVYPEMjCinkvRLcirHHfYgS2u5c213Yh/1XT+mFuxtwPBM8KaVUNSE1NsSpETEnWQtEnagpow2NmW6BxpXzJ48jT8kHyMYr4mHqz6Kl+rvTl6nIoT3W6qcmru4V7bxP7Y7EkqRfyNJHSrrs0h6yiXZj3JxxSzsZ3Bpbm3zNxdpkiZNG3IFl0IaJzVRAyzi7bK+FCsAxPLHuxX/dWTna3t7UUT29tb+6dtcwOytoTVWNc7wybhNz4S6XkuB8vjODR5jBt0h6MkUcKUwZ4UWRmQKplbHJMZQ4zP1JDzjkF8i4n+6vCEqaXz13DjWLTcGW3jLh1nvfo8fzQ8mFxgLDW70GzG06JhGHkL5o5bMR0vXK19thBre60ojAmLZefGsRJolS2ZPzIwCBCv7ylra4etjg4NYbG8ee4WEF+HYvbIPpzpmnJYOHz9KKfrcAOtXu6c+1Rs94GHwzclTrvGHK51ymV8DENUL+qPwH4Tju4X9+jzxjU/m/y81Sn7tDinF8sB56p4WhTp4Uzc8li//H8MjRpDIo3DU1X0YrFc1jdf760F+Ek3iebhTKYgXuNzeOnJSHutzUdFEtt0Wq2987UgAilcxz/Qc4W4FUaud52gaUtDTCRKrm339OxJzUybw58ZmAa7jmCbembzlLDr6VIujg2Hd6YnGpM4O/yRgWnh2MlCOaQ/KheK4ZRwnrNGnAr3eOHh2GtCeGA7ZzNCPACHnoYYh9EJECaH90NreBFY2mxyeOfaxtczwcqcTQ5DXAzDQljI4QwYJs7mz9eEuCAGgmjGNiEuiIEg0hg7xIVB11eykZDDWWD+eA2tOYS4MEpEmUOXMiOoMoeqPBt2580flQsxA0rz2VCVZ0XoUWbHeiiGM+O6Ufhf28zUx3q9wnI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1044" name="Picture 20" descr="Gati"/>
          <p:cNvPicPr>
            <a:picLocks noChangeAspect="1" noChangeArrowheads="1"/>
          </p:cNvPicPr>
          <p:nvPr/>
        </p:nvPicPr>
        <p:blipFill>
          <a:blip r:embed="rId7"/>
          <a:srcRect/>
          <a:stretch>
            <a:fillRect/>
          </a:stretch>
        </p:blipFill>
        <p:spPr bwMode="auto">
          <a:xfrm>
            <a:off x="6400800" y="4191000"/>
            <a:ext cx="1914525" cy="657226"/>
          </a:xfrm>
          <a:prstGeom prst="rect">
            <a:avLst/>
          </a:prstGeom>
          <a:noFill/>
        </p:spPr>
      </p:pic>
      <p:sp>
        <p:nvSpPr>
          <p:cNvPr id="1048" name="AutoShape 24" descr="Image result for logo of dtdc couri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1050" name="Picture 26" descr="https://media.clickoncare.com/wysiwyg/DTDC.png"/>
          <p:cNvPicPr>
            <a:picLocks noChangeAspect="1" noChangeArrowheads="1"/>
          </p:cNvPicPr>
          <p:nvPr/>
        </p:nvPicPr>
        <p:blipFill>
          <a:blip r:embed="rId8"/>
          <a:srcRect/>
          <a:stretch>
            <a:fillRect/>
          </a:stretch>
        </p:blipFill>
        <p:spPr bwMode="auto">
          <a:xfrm>
            <a:off x="685800" y="4191000"/>
            <a:ext cx="2552700" cy="723901"/>
          </a:xfrm>
          <a:prstGeom prst="rect">
            <a:avLst/>
          </a:prstGeom>
          <a:noFill/>
        </p:spPr>
      </p:pic>
      <p:pic>
        <p:nvPicPr>
          <p:cNvPr id="1052" name="Picture 28" descr="http://www.dtdcpalakkad.com/images/cliend/data/3.gif"/>
          <p:cNvPicPr>
            <a:picLocks noChangeAspect="1" noChangeArrowheads="1"/>
          </p:cNvPicPr>
          <p:nvPr/>
        </p:nvPicPr>
        <p:blipFill>
          <a:blip r:embed="rId9"/>
          <a:srcRect/>
          <a:stretch>
            <a:fillRect/>
          </a:stretch>
        </p:blipFill>
        <p:spPr bwMode="auto">
          <a:xfrm>
            <a:off x="3657600" y="4038600"/>
            <a:ext cx="2057400" cy="9906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Gen CEPs</a:t>
            </a:r>
            <a:endParaRPr lang="en-IN" dirty="0"/>
          </a:p>
        </p:txBody>
      </p:sp>
      <p:sp>
        <p:nvSpPr>
          <p:cNvPr id="3" name="Content Placeholder 2"/>
          <p:cNvSpPr>
            <a:spLocks noGrp="1"/>
          </p:cNvSpPr>
          <p:nvPr>
            <p:ph idx="1"/>
          </p:nvPr>
        </p:nvSpPr>
        <p:spPr/>
        <p:txBody>
          <a:bodyPr/>
          <a:lstStyle/>
          <a:p>
            <a:endParaRPr lang="en-IN" dirty="0"/>
          </a:p>
        </p:txBody>
      </p:sp>
      <p:pic>
        <p:nvPicPr>
          <p:cNvPr id="37892" name="Picture 4" descr="http://www.delhivery.com/images/logo.jpg"/>
          <p:cNvPicPr>
            <a:picLocks noChangeAspect="1" noChangeArrowheads="1"/>
          </p:cNvPicPr>
          <p:nvPr/>
        </p:nvPicPr>
        <p:blipFill>
          <a:blip r:embed="rId2"/>
          <a:srcRect/>
          <a:stretch>
            <a:fillRect/>
          </a:stretch>
        </p:blipFill>
        <p:spPr bwMode="auto">
          <a:xfrm>
            <a:off x="609600" y="4191000"/>
            <a:ext cx="3429000" cy="1600200"/>
          </a:xfrm>
          <a:prstGeom prst="rect">
            <a:avLst/>
          </a:prstGeom>
          <a:noFill/>
        </p:spPr>
      </p:pic>
      <p:pic>
        <p:nvPicPr>
          <p:cNvPr id="37894" name="Picture 6" descr="https://encrypted-tbn2.gstatic.com/images?q=tbn:ANd9GcRzjoPQ4YVUeKNjelTF2jR9Cn4DC1ZJQqA3LdOiUYLiJbO96I6xFA"/>
          <p:cNvPicPr>
            <a:picLocks noChangeAspect="1" noChangeArrowheads="1"/>
          </p:cNvPicPr>
          <p:nvPr/>
        </p:nvPicPr>
        <p:blipFill>
          <a:blip r:embed="rId3"/>
          <a:srcRect/>
          <a:stretch>
            <a:fillRect/>
          </a:stretch>
        </p:blipFill>
        <p:spPr bwMode="auto">
          <a:xfrm>
            <a:off x="4724400" y="4343400"/>
            <a:ext cx="3733800" cy="1447800"/>
          </a:xfrm>
          <a:prstGeom prst="rect">
            <a:avLst/>
          </a:prstGeom>
          <a:noFill/>
        </p:spPr>
      </p:pic>
      <p:pic>
        <p:nvPicPr>
          <p:cNvPr id="37896" name="Picture 8" descr="http://www.technuter.com/wp-content/uploads/2014/09/Ecom-Express-Logo.jpg"/>
          <p:cNvPicPr>
            <a:picLocks noChangeAspect="1" noChangeArrowheads="1"/>
          </p:cNvPicPr>
          <p:nvPr/>
        </p:nvPicPr>
        <p:blipFill>
          <a:blip r:embed="rId4"/>
          <a:srcRect/>
          <a:stretch>
            <a:fillRect/>
          </a:stretch>
        </p:blipFill>
        <p:spPr bwMode="auto">
          <a:xfrm>
            <a:off x="2819400" y="1676400"/>
            <a:ext cx="3276600" cy="18288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Start ups</a:t>
            </a:r>
            <a:endParaRPr lang="en-IN" dirty="0"/>
          </a:p>
        </p:txBody>
      </p:sp>
      <p:sp>
        <p:nvSpPr>
          <p:cNvPr id="3" name="Content Placeholder 2"/>
          <p:cNvSpPr>
            <a:spLocks noGrp="1"/>
          </p:cNvSpPr>
          <p:nvPr>
            <p:ph idx="1"/>
          </p:nvPr>
        </p:nvSpPr>
        <p:spPr>
          <a:xfrm>
            <a:off x="457200" y="1600200"/>
            <a:ext cx="8229600" cy="5029200"/>
          </a:xfrm>
        </p:spPr>
        <p:txBody>
          <a:bodyPr/>
          <a:lstStyle/>
          <a:p>
            <a:r>
              <a:rPr lang="en-US" dirty="0" err="1" smtClean="0"/>
              <a:t>Pickrr</a:t>
            </a:r>
            <a:endParaRPr lang="en-US" dirty="0" smtClean="0"/>
          </a:p>
          <a:p>
            <a:r>
              <a:rPr lang="en-US" dirty="0" err="1" smtClean="0"/>
              <a:t>Shipsy</a:t>
            </a:r>
            <a:endParaRPr lang="en-US" dirty="0" smtClean="0"/>
          </a:p>
          <a:p>
            <a:r>
              <a:rPr lang="en-US" dirty="0" err="1" smtClean="0"/>
              <a:t>Parcelled</a:t>
            </a:r>
            <a:endParaRPr lang="en-US" dirty="0" smtClean="0"/>
          </a:p>
          <a:p>
            <a:r>
              <a:rPr lang="en-US" dirty="0" err="1" smtClean="0"/>
              <a:t>Daak</a:t>
            </a:r>
            <a:r>
              <a:rPr lang="en-US" dirty="0" smtClean="0"/>
              <a:t> Ninja</a:t>
            </a:r>
          </a:p>
          <a:p>
            <a:r>
              <a:rPr lang="en-US" dirty="0" smtClean="0"/>
              <a:t>Ship </a:t>
            </a:r>
            <a:r>
              <a:rPr lang="en-US" dirty="0" err="1" smtClean="0"/>
              <a:t>Tickr</a:t>
            </a:r>
            <a:endParaRPr lang="en-US" dirty="0" smtClean="0"/>
          </a:p>
          <a:p>
            <a:r>
              <a:rPr lang="en-US" dirty="0" err="1" smtClean="0"/>
              <a:t>Pigen</a:t>
            </a:r>
            <a:endParaRPr lang="en-US" dirty="0" smtClean="0"/>
          </a:p>
          <a:p>
            <a:endParaRPr lang="en-IN" dirty="0"/>
          </a:p>
        </p:txBody>
      </p:sp>
      <p:pic>
        <p:nvPicPr>
          <p:cNvPr id="38914" name="Picture 2" descr="logo"/>
          <p:cNvPicPr>
            <a:picLocks noChangeAspect="1" noChangeArrowheads="1"/>
          </p:cNvPicPr>
          <p:nvPr/>
        </p:nvPicPr>
        <p:blipFill>
          <a:blip r:embed="rId2"/>
          <a:srcRect/>
          <a:stretch>
            <a:fillRect/>
          </a:stretch>
        </p:blipFill>
        <p:spPr bwMode="auto">
          <a:xfrm>
            <a:off x="4114800" y="3352800"/>
            <a:ext cx="1838325" cy="638175"/>
          </a:xfrm>
          <a:prstGeom prst="rect">
            <a:avLst/>
          </a:prstGeom>
          <a:noFill/>
        </p:spPr>
      </p:pic>
      <p:pic>
        <p:nvPicPr>
          <p:cNvPr id="38916" name="Picture 4" descr="Image"/>
          <p:cNvPicPr>
            <a:picLocks noChangeAspect="1" noChangeArrowheads="1"/>
          </p:cNvPicPr>
          <p:nvPr/>
        </p:nvPicPr>
        <p:blipFill>
          <a:blip r:embed="rId3"/>
          <a:srcRect/>
          <a:stretch>
            <a:fillRect/>
          </a:stretch>
        </p:blipFill>
        <p:spPr bwMode="auto">
          <a:xfrm>
            <a:off x="2438400" y="1447800"/>
            <a:ext cx="1143000" cy="914401"/>
          </a:xfrm>
          <a:prstGeom prst="rect">
            <a:avLst/>
          </a:prstGeom>
          <a:noFill/>
        </p:spPr>
      </p:pic>
      <p:pic>
        <p:nvPicPr>
          <p:cNvPr id="38918" name="Picture 6" descr="http://www.shipsy.in/images/shipsy_logo2.png"/>
          <p:cNvPicPr>
            <a:picLocks noChangeAspect="1" noChangeArrowheads="1"/>
          </p:cNvPicPr>
          <p:nvPr/>
        </p:nvPicPr>
        <p:blipFill>
          <a:blip r:embed="rId4"/>
          <a:srcRect/>
          <a:stretch>
            <a:fillRect/>
          </a:stretch>
        </p:blipFill>
        <p:spPr bwMode="auto">
          <a:xfrm>
            <a:off x="4572000" y="2209800"/>
            <a:ext cx="419100" cy="457200"/>
          </a:xfrm>
          <a:prstGeom prst="rect">
            <a:avLst/>
          </a:prstGeom>
          <a:noFill/>
        </p:spPr>
      </p:pic>
      <p:pic>
        <p:nvPicPr>
          <p:cNvPr id="38920" name="Picture 8" descr="http://parcelled.in/images/clientele/logo.png"/>
          <p:cNvPicPr>
            <a:picLocks noChangeAspect="1" noChangeArrowheads="1"/>
          </p:cNvPicPr>
          <p:nvPr/>
        </p:nvPicPr>
        <p:blipFill>
          <a:blip r:embed="rId5"/>
          <a:srcRect/>
          <a:stretch>
            <a:fillRect/>
          </a:stretch>
        </p:blipFill>
        <p:spPr bwMode="auto">
          <a:xfrm>
            <a:off x="2590800" y="2819400"/>
            <a:ext cx="2266950" cy="485775"/>
          </a:xfrm>
          <a:prstGeom prst="rect">
            <a:avLst/>
          </a:prstGeom>
          <a:noFill/>
        </p:spPr>
      </p:pic>
      <p:sp>
        <p:nvSpPr>
          <p:cNvPr id="38922" name="AutoShape 10" descr="Image result for shipTick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38924" name="Picture 12" descr="http://naukrirecruiter.naukri.com/profilePic/getpic?pid=1435732899rp2271980_medium4"/>
          <p:cNvPicPr>
            <a:picLocks noChangeAspect="1" noChangeArrowheads="1"/>
          </p:cNvPicPr>
          <p:nvPr/>
        </p:nvPicPr>
        <p:blipFill>
          <a:blip r:embed="rId6"/>
          <a:srcRect/>
          <a:stretch>
            <a:fillRect/>
          </a:stretch>
        </p:blipFill>
        <p:spPr bwMode="auto">
          <a:xfrm>
            <a:off x="2895600" y="3886200"/>
            <a:ext cx="838200" cy="762001"/>
          </a:xfrm>
          <a:prstGeom prst="rect">
            <a:avLst/>
          </a:prstGeom>
          <a:noFill/>
        </p:spPr>
      </p:pic>
      <p:pic>
        <p:nvPicPr>
          <p:cNvPr id="38928" name="Picture 16" descr="https://crunchbase-production-res.cloudinary.com/image/upload/c_pad,h_140,w_140/v1436789632/dvlkjhxyuh9itg95yp7p.png"/>
          <p:cNvPicPr>
            <a:picLocks noChangeAspect="1" noChangeArrowheads="1"/>
          </p:cNvPicPr>
          <p:nvPr/>
        </p:nvPicPr>
        <p:blipFill>
          <a:blip r:embed="rId7"/>
          <a:srcRect/>
          <a:stretch>
            <a:fillRect/>
          </a:stretch>
        </p:blipFill>
        <p:spPr bwMode="auto">
          <a:xfrm>
            <a:off x="4267200" y="4495800"/>
            <a:ext cx="838200" cy="80010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E-Commerce </a:t>
            </a:r>
            <a:endParaRPr lang="en-IN" dirty="0"/>
          </a:p>
        </p:txBody>
      </p:sp>
      <p:sp>
        <p:nvSpPr>
          <p:cNvPr id="3" name="Content Placeholder 2"/>
          <p:cNvSpPr>
            <a:spLocks noGrp="1"/>
          </p:cNvSpPr>
          <p:nvPr>
            <p:ph idx="1"/>
          </p:nvPr>
        </p:nvSpPr>
        <p:spPr/>
        <p:txBody>
          <a:bodyPr/>
          <a:lstStyle/>
          <a:p>
            <a:r>
              <a:rPr lang="en-US" dirty="0" smtClean="0"/>
              <a:t>Global </a:t>
            </a:r>
            <a:r>
              <a:rPr lang="en-US" dirty="0" smtClean="0"/>
              <a:t>B2C sales</a:t>
            </a:r>
            <a:r>
              <a:rPr lang="en-US" dirty="0" smtClean="0"/>
              <a:t>: $</a:t>
            </a:r>
            <a:r>
              <a:rPr lang="en-US" dirty="0" smtClean="0"/>
              <a:t>1.7 trillion (2015) – $2.3 trillion (2018) Annual growth rate = around 15%</a:t>
            </a:r>
            <a:endParaRPr lang="en-US" dirty="0" smtClean="0"/>
          </a:p>
          <a:p>
            <a:r>
              <a:rPr lang="en-US" dirty="0" smtClean="0"/>
              <a:t>Asia-pacific and China with India – emerging fast</a:t>
            </a:r>
          </a:p>
          <a:p>
            <a:r>
              <a:rPr lang="en-US" dirty="0" smtClean="0"/>
              <a:t>India’s market - $100 billion by 2020 (Golden Sachs) </a:t>
            </a:r>
          </a:p>
          <a:p>
            <a:r>
              <a:rPr lang="en-US" dirty="0" smtClean="0"/>
              <a:t>Leading ones: </a:t>
            </a:r>
            <a:r>
              <a:rPr lang="en-US" dirty="0" err="1" smtClean="0"/>
              <a:t>Flipcart</a:t>
            </a:r>
            <a:r>
              <a:rPr lang="en-US" dirty="0" smtClean="0"/>
              <a:t>, Amazon, </a:t>
            </a:r>
            <a:r>
              <a:rPr lang="en-US" dirty="0" err="1" smtClean="0"/>
              <a:t>Snapdeal</a:t>
            </a:r>
            <a:r>
              <a:rPr lang="en-US" dirty="0" smtClean="0"/>
              <a:t> </a:t>
            </a:r>
            <a:endParaRPr lang="en-IN"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E-Commerce?</a:t>
            </a:r>
            <a:endParaRPr lang="en-IN" dirty="0"/>
          </a:p>
        </p:txBody>
      </p:sp>
      <p:sp>
        <p:nvSpPr>
          <p:cNvPr id="3" name="Content Placeholder 2"/>
          <p:cNvSpPr>
            <a:spLocks noGrp="1"/>
          </p:cNvSpPr>
          <p:nvPr>
            <p:ph idx="1"/>
          </p:nvPr>
        </p:nvSpPr>
        <p:spPr/>
        <p:txBody>
          <a:bodyPr>
            <a:normAutofit fontScale="92500" lnSpcReduction="20000"/>
          </a:bodyPr>
          <a:lstStyle/>
          <a:p>
            <a:r>
              <a:rPr lang="en-US" dirty="0" smtClean="0"/>
              <a:t>Many benefits</a:t>
            </a:r>
          </a:p>
          <a:p>
            <a:r>
              <a:rPr lang="en-US" dirty="0" smtClean="0"/>
              <a:t>Many players</a:t>
            </a:r>
          </a:p>
          <a:p>
            <a:r>
              <a:rPr lang="en-US" dirty="0" smtClean="0"/>
              <a:t>New operation pattern – Reverse </a:t>
            </a:r>
            <a:r>
              <a:rPr lang="en-US" dirty="0" smtClean="0"/>
              <a:t>logistics</a:t>
            </a:r>
          </a:p>
          <a:p>
            <a:r>
              <a:rPr lang="en-US" dirty="0" smtClean="0"/>
              <a:t>3PL and more… </a:t>
            </a:r>
          </a:p>
          <a:p>
            <a:pPr>
              <a:buNone/>
            </a:pPr>
            <a:r>
              <a:rPr lang="en-US" dirty="0"/>
              <a:t>	</a:t>
            </a:r>
            <a:r>
              <a:rPr lang="en-US" dirty="0" smtClean="0"/>
              <a:t>“The </a:t>
            </a:r>
            <a:r>
              <a:rPr lang="en-US" dirty="0"/>
              <a:t>global 3PL market reached $750 billion in 2014, and grew to $157 billion in the US; demand growth for 3PL services in the US (7.4% </a:t>
            </a:r>
            <a:r>
              <a:rPr lang="en-US" dirty="0" err="1"/>
              <a:t>YoY</a:t>
            </a:r>
            <a:r>
              <a:rPr lang="en-US" dirty="0"/>
              <a:t>) outpaced the growth of the US economy in 2014</a:t>
            </a:r>
            <a:r>
              <a:rPr lang="en-US" dirty="0" smtClean="0"/>
              <a:t>.</a:t>
            </a:r>
            <a:r>
              <a:rPr lang="en-US" dirty="0"/>
              <a:t> As of 2014, 80 percent of all </a:t>
            </a:r>
            <a:r>
              <a:rPr lang="en-US" dirty="0" err="1" smtClean="0"/>
              <a:t>Furtune</a:t>
            </a:r>
            <a:r>
              <a:rPr lang="en-US" dirty="0" smtClean="0"/>
              <a:t>  500</a:t>
            </a:r>
            <a:r>
              <a:rPr lang="en-US" dirty="0"/>
              <a:t> companies and 96 of the Fortune </a:t>
            </a:r>
            <a:r>
              <a:rPr lang="en-US" dirty="0" smtClean="0"/>
              <a:t>100</a:t>
            </a:r>
            <a:r>
              <a:rPr lang="en-US" dirty="0"/>
              <a:t> used some form of 3PL services</a:t>
            </a:r>
            <a:r>
              <a:rPr lang="en-US" dirty="0" smtClean="0"/>
              <a:t>.” </a:t>
            </a:r>
            <a:r>
              <a:rPr lang="en-US" sz="1900" dirty="0" smtClean="0"/>
              <a:t>(source: Wikipedia)</a:t>
            </a:r>
            <a:endParaRPr lang="en-IN"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20%28As%20part%20of%20initiatives%20to%20leverage%20the%20e-commerce%20sector%2C%20India%20Post%20has%20forged%20tie%20ups%20with%20Snapdeal%2C%20Amazon%2C%20Paytm%20and%20Yepme%20for%20parcel%20delivery.%29"/>
          <p:cNvPicPr>
            <a:picLocks noChangeAspect="1" noChangeArrowheads="1"/>
          </p:cNvPicPr>
          <p:nvPr/>
        </p:nvPicPr>
        <p:blipFill>
          <a:blip r:embed="rId2"/>
          <a:srcRect/>
          <a:stretch>
            <a:fillRect/>
          </a:stretch>
        </p:blipFill>
        <p:spPr bwMode="auto">
          <a:xfrm>
            <a:off x="0" y="2057400"/>
            <a:ext cx="5029200" cy="3505200"/>
          </a:xfrm>
          <a:prstGeom prst="rect">
            <a:avLst/>
          </a:prstGeom>
          <a:noFill/>
        </p:spPr>
      </p:pic>
      <p:sp>
        <p:nvSpPr>
          <p:cNvPr id="2" name="Title 1"/>
          <p:cNvSpPr>
            <a:spLocks noGrp="1"/>
          </p:cNvSpPr>
          <p:nvPr>
            <p:ph type="title"/>
          </p:nvPr>
        </p:nvSpPr>
        <p:spPr/>
        <p:txBody>
          <a:bodyPr>
            <a:normAutofit fontScale="90000"/>
          </a:bodyPr>
          <a:lstStyle/>
          <a:p>
            <a:r>
              <a:rPr lang="en-IN" dirty="0" smtClean="0"/>
              <a:t/>
            </a:r>
            <a:br>
              <a:rPr lang="en-IN" dirty="0" smtClean="0"/>
            </a:br>
            <a:r>
              <a:rPr lang="en-IN" dirty="0" smtClean="0"/>
              <a:t/>
            </a:r>
            <a:br>
              <a:rPr lang="en-IN" dirty="0" smtClean="0"/>
            </a:br>
            <a:r>
              <a:rPr lang="en-IN" sz="4900" dirty="0" smtClean="0"/>
              <a:t>With e-commerce push, India Post parcel revenue soars 37%</a:t>
            </a:r>
            <a:r>
              <a:rPr lang="en-IN" dirty="0" smtClean="0"/>
              <a:t/>
            </a:r>
            <a:br>
              <a:rPr lang="en-IN" dirty="0" smtClean="0"/>
            </a:br>
            <a:r>
              <a:rPr lang="en-IN" sz="3100" dirty="0"/>
              <a:t>(</a:t>
            </a:r>
            <a:r>
              <a:rPr lang="en-IN" sz="2700" b="1" dirty="0" smtClean="0"/>
              <a:t>PTI</a:t>
            </a:r>
            <a:r>
              <a:rPr lang="en-IN" sz="2700" dirty="0" smtClean="0"/>
              <a:t> Jul </a:t>
            </a:r>
            <a:r>
              <a:rPr lang="en-IN" sz="2700" dirty="0" smtClean="0"/>
              <a:t>12, 2015, 03.51PM </a:t>
            </a:r>
            <a:r>
              <a:rPr lang="en-IN" sz="2700" dirty="0" smtClean="0"/>
              <a:t>IST)</a:t>
            </a:r>
            <a:r>
              <a:rPr lang="en-IN" dirty="0" smtClean="0"/>
              <a:t/>
            </a:r>
            <a:br>
              <a:rPr lang="en-IN" dirty="0" smtClean="0"/>
            </a:br>
            <a:endParaRPr lang="en-IN" dirty="0"/>
          </a:p>
        </p:txBody>
      </p:sp>
      <p:sp>
        <p:nvSpPr>
          <p:cNvPr id="3" name="Content Placeholder 2"/>
          <p:cNvSpPr>
            <a:spLocks noGrp="1"/>
          </p:cNvSpPr>
          <p:nvPr>
            <p:ph sz="half" idx="1"/>
          </p:nvPr>
        </p:nvSpPr>
        <p:spPr/>
        <p:txBody>
          <a:bodyPr>
            <a:normAutofit/>
          </a:bodyPr>
          <a:lstStyle/>
          <a:p>
            <a:pPr>
              <a:buNone/>
            </a:pPr>
            <a:r>
              <a:rPr lang="en-IN" dirty="0" smtClean="0"/>
              <a:t>	</a:t>
            </a:r>
            <a:endParaRPr lang="en-IN" sz="2800" dirty="0"/>
          </a:p>
        </p:txBody>
      </p:sp>
      <p:sp>
        <p:nvSpPr>
          <p:cNvPr id="5" name="Content Placeholder 4"/>
          <p:cNvSpPr>
            <a:spLocks noGrp="1"/>
          </p:cNvSpPr>
          <p:nvPr>
            <p:ph sz="half" idx="2"/>
          </p:nvPr>
        </p:nvSpPr>
        <p:spPr/>
        <p:txBody>
          <a:bodyPr>
            <a:normAutofit/>
          </a:bodyPr>
          <a:lstStyle/>
          <a:p>
            <a:pPr>
              <a:buNone/>
            </a:pPr>
            <a:r>
              <a:rPr lang="en-IN" dirty="0" smtClean="0"/>
              <a:t>	</a:t>
            </a:r>
          </a:p>
          <a:p>
            <a:pPr algn="just">
              <a:buNone/>
            </a:pPr>
            <a:r>
              <a:rPr lang="en-IN" dirty="0"/>
              <a:t>	</a:t>
            </a:r>
            <a:r>
              <a:rPr lang="en-IN" sz="2400" dirty="0" smtClean="0"/>
              <a:t>(</a:t>
            </a:r>
            <a:r>
              <a:rPr lang="en-IN" sz="2400" dirty="0" smtClean="0"/>
              <a:t>As part of initiatives to leverage the e-commerce sector, India Post has forged tie ups with </a:t>
            </a:r>
            <a:r>
              <a:rPr lang="en-IN" sz="2400" dirty="0" err="1" smtClean="0"/>
              <a:t>Snapdeal</a:t>
            </a:r>
            <a:r>
              <a:rPr lang="en-IN" sz="2400" dirty="0" smtClean="0"/>
              <a:t>, Amazon, </a:t>
            </a:r>
            <a:r>
              <a:rPr lang="en-IN" sz="2400" dirty="0" err="1" smtClean="0"/>
              <a:t>Paytm</a:t>
            </a:r>
            <a:r>
              <a:rPr lang="en-IN" sz="2400" dirty="0" smtClean="0"/>
              <a:t> and </a:t>
            </a:r>
            <a:r>
              <a:rPr lang="en-IN" sz="2400" dirty="0" err="1" smtClean="0"/>
              <a:t>Yepme</a:t>
            </a:r>
            <a:r>
              <a:rPr lang="en-IN" sz="2400" dirty="0" smtClean="0"/>
              <a:t> for parcel delivery.)</a:t>
            </a:r>
            <a:endParaRPr lang="en-IN" dirty="0" smtClean="0"/>
          </a:p>
          <a:p>
            <a:endParaRPr lang="en-IN" dirty="0"/>
          </a:p>
        </p:txBody>
      </p:sp>
      <p:pic>
        <p:nvPicPr>
          <p:cNvPr id="6" name="Picture 2" descr="http://logonlogistics.in/images/services/rail-parcel-booking-services.jpg"/>
          <p:cNvPicPr>
            <a:picLocks noChangeAspect="1" noChangeArrowheads="1"/>
          </p:cNvPicPr>
          <p:nvPr/>
        </p:nvPicPr>
        <p:blipFill>
          <a:blip r:embed="rId3"/>
          <a:srcRect/>
          <a:stretch>
            <a:fillRect/>
          </a:stretch>
        </p:blipFill>
        <p:spPr bwMode="auto">
          <a:xfrm>
            <a:off x="5029200" y="4495800"/>
            <a:ext cx="4114800" cy="23622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Indian Railways’ Earnings</a:t>
            </a:r>
            <a:br>
              <a:rPr lang="en-US" dirty="0" smtClean="0"/>
            </a:br>
            <a:r>
              <a:rPr lang="en-US" sz="2000" dirty="0" smtClean="0"/>
              <a:t>(data are of Year 2016 and approximate)</a:t>
            </a:r>
            <a:endParaRPr lang="en-US" dirty="0"/>
          </a:p>
        </p:txBody>
      </p:sp>
      <p:sp>
        <p:nvSpPr>
          <p:cNvPr id="3" name="Content Placeholder 2"/>
          <p:cNvSpPr>
            <a:spLocks noGrp="1"/>
          </p:cNvSpPr>
          <p:nvPr>
            <p:ph idx="1"/>
          </p:nvPr>
        </p:nvSpPr>
        <p:spPr/>
        <p:txBody>
          <a:bodyPr/>
          <a:lstStyle/>
          <a:p>
            <a:r>
              <a:rPr lang="en-US" dirty="0" smtClean="0"/>
              <a:t>Rs.1,60,000 Cr</a:t>
            </a:r>
          </a:p>
          <a:p>
            <a:r>
              <a:rPr lang="en-US" dirty="0" smtClean="0"/>
              <a:t>65% is Freight </a:t>
            </a:r>
          </a:p>
          <a:p>
            <a:r>
              <a:rPr lang="en-US" dirty="0" smtClean="0"/>
              <a:t>1.2 % is Parcel </a:t>
            </a:r>
          </a:p>
          <a:p>
            <a:r>
              <a:rPr lang="en-US" dirty="0" smtClean="0"/>
              <a:t>90% from Bulk Commodities</a:t>
            </a:r>
          </a:p>
          <a:p>
            <a:r>
              <a:rPr lang="en-US" dirty="0" smtClean="0"/>
              <a:t>5% of Freight earnings from Container traffic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Growth trends of e-Commerce</a:t>
            </a:r>
            <a:endParaRPr lang="en-IN"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81000" y="1371600"/>
            <a:ext cx="8610600" cy="4953000"/>
          </a:xfrm>
        </p:spPr>
      </p:pic>
      <p:cxnSp>
        <p:nvCxnSpPr>
          <p:cNvPr id="5" name="Straight Connector 4"/>
          <p:cNvCxnSpPr/>
          <p:nvPr/>
        </p:nvCxnSpPr>
        <p:spPr>
          <a:xfrm flipV="1">
            <a:off x="0" y="1143000"/>
            <a:ext cx="9144000" cy="7620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2969266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rmAutofit/>
          </a:bodyPr>
          <a:lstStyle/>
          <a:p>
            <a:pPr algn="ctr"/>
            <a:r>
              <a:rPr lang="en-IN" dirty="0" smtClean="0"/>
              <a:t>Relevance of e-Commerce to Railways</a:t>
            </a:r>
            <a:endParaRPr lang="en-IN" dirty="0"/>
          </a:p>
        </p:txBody>
      </p:sp>
      <p:sp>
        <p:nvSpPr>
          <p:cNvPr id="3" name="Content Placeholder 2"/>
          <p:cNvSpPr>
            <a:spLocks noGrp="1"/>
          </p:cNvSpPr>
          <p:nvPr>
            <p:ph idx="1"/>
          </p:nvPr>
        </p:nvSpPr>
        <p:spPr>
          <a:xfrm>
            <a:off x="152400" y="1295400"/>
            <a:ext cx="8534400" cy="5334000"/>
          </a:xfrm>
        </p:spPr>
        <p:txBody>
          <a:bodyPr>
            <a:normAutofit/>
          </a:bodyPr>
          <a:lstStyle/>
          <a:p>
            <a:r>
              <a:rPr lang="en-IN" sz="2800" dirty="0" smtClean="0"/>
              <a:t>e-commerce business by 2020 will be $100 Billion (from $2.9billion in 2013) as per </a:t>
            </a:r>
            <a:r>
              <a:rPr lang="en-US" sz="2800" dirty="0" smtClean="0"/>
              <a:t>Morgan Stanley report.</a:t>
            </a:r>
            <a:endParaRPr lang="en-IN" sz="2800" dirty="0" smtClean="0"/>
          </a:p>
          <a:p>
            <a:r>
              <a:rPr lang="en-IN" sz="2800" dirty="0" smtClean="0"/>
              <a:t>e-Tail which involve transportation of goods constitute about 6% of e commerce business.</a:t>
            </a:r>
          </a:p>
          <a:p>
            <a:r>
              <a:rPr lang="en-IN" sz="2800" dirty="0" smtClean="0"/>
              <a:t>Logistics component of value is about 10%.</a:t>
            </a:r>
          </a:p>
          <a:p>
            <a:r>
              <a:rPr lang="en-IN" sz="2800" dirty="0" smtClean="0"/>
              <a:t>Core competence of Railways is Transportation</a:t>
            </a:r>
          </a:p>
          <a:p>
            <a:r>
              <a:rPr lang="en-IN" sz="2800" dirty="0" smtClean="0"/>
              <a:t>IR’s </a:t>
            </a:r>
            <a:r>
              <a:rPr lang="en-IN" sz="2800" dirty="0"/>
              <a:t>parcel business at present </a:t>
            </a:r>
            <a:r>
              <a:rPr lang="en-IN" sz="2800" dirty="0" smtClean="0"/>
              <a:t>is about Rs2000 Cr. </a:t>
            </a:r>
          </a:p>
          <a:p>
            <a:pPr algn="ctr">
              <a:buNone/>
            </a:pPr>
            <a:r>
              <a:rPr lang="en-IN" sz="3600" b="1" dirty="0" smtClean="0"/>
              <a:t>Railway Needs to Claim its </a:t>
            </a:r>
            <a:r>
              <a:rPr lang="en-IN" sz="3600" b="1" dirty="0" smtClean="0"/>
              <a:t>Share</a:t>
            </a:r>
          </a:p>
          <a:p>
            <a:pPr algn="r">
              <a:buNone/>
            </a:pPr>
            <a:endParaRPr lang="en-IN" sz="2000" dirty="0" smtClean="0"/>
          </a:p>
          <a:p>
            <a:pPr algn="r">
              <a:buNone/>
            </a:pPr>
            <a:r>
              <a:rPr lang="en-IN" sz="2000" dirty="0" smtClean="0"/>
              <a:t>(source: AMP Project/NAIR)</a:t>
            </a:r>
            <a:endParaRPr lang="en-IN" sz="2000" dirty="0" smtClean="0"/>
          </a:p>
        </p:txBody>
      </p:sp>
      <p:cxnSp>
        <p:nvCxnSpPr>
          <p:cNvPr id="4" name="Straight Connector 3"/>
          <p:cNvCxnSpPr/>
          <p:nvPr/>
        </p:nvCxnSpPr>
        <p:spPr>
          <a:xfrm flipV="1">
            <a:off x="0" y="1143000"/>
            <a:ext cx="9144000" cy="7620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0900551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81328"/>
            <a:ext cx="8991600" cy="4995672"/>
          </a:xfrm>
        </p:spPr>
        <p:txBody>
          <a:bodyPr>
            <a:noAutofit/>
          </a:bodyPr>
          <a:lstStyle/>
          <a:p>
            <a:r>
              <a:rPr lang="en-IN" sz="2400" dirty="0" smtClean="0"/>
              <a:t>Established transporter</a:t>
            </a:r>
          </a:p>
          <a:p>
            <a:r>
              <a:rPr lang="en-IN" sz="2400" dirty="0" smtClean="0"/>
              <a:t>Daily interaction with about 25 million customers</a:t>
            </a:r>
          </a:p>
          <a:p>
            <a:r>
              <a:rPr lang="en-IN" sz="2400" dirty="0" smtClean="0"/>
              <a:t>Railway can be easy pick up &amp; delivery points at Stations</a:t>
            </a:r>
          </a:p>
          <a:p>
            <a:r>
              <a:rPr lang="en-IN" sz="2400" dirty="0" smtClean="0"/>
              <a:t>Established Railway PSUs like ITRCTC (already doing e-Commerce), CONCOR</a:t>
            </a:r>
          </a:p>
          <a:p>
            <a:r>
              <a:rPr lang="en-IN" sz="2400" dirty="0" smtClean="0"/>
              <a:t>Wide pan India presence</a:t>
            </a:r>
          </a:p>
          <a:p>
            <a:r>
              <a:rPr lang="en-IN" sz="2400" dirty="0" smtClean="0"/>
              <a:t>Bulk movement of goods for B2B commerce</a:t>
            </a:r>
          </a:p>
          <a:p>
            <a:r>
              <a:rPr lang="en-IN" sz="2400" dirty="0" smtClean="0"/>
              <a:t>Connectivity with the hinterland and smaller business hubs</a:t>
            </a:r>
          </a:p>
          <a:p>
            <a:r>
              <a:rPr lang="en-IN" sz="2400" dirty="0" smtClean="0"/>
              <a:t>Cost effective &amp; speedy long distance transportation</a:t>
            </a:r>
          </a:p>
          <a:p>
            <a:r>
              <a:rPr lang="en-IN" sz="2400" dirty="0" smtClean="0"/>
              <a:t>Located in business hubs in most cities</a:t>
            </a:r>
          </a:p>
          <a:p>
            <a:r>
              <a:rPr lang="en-IN" sz="2400" dirty="0" smtClean="0"/>
              <a:t>Unrestricted interstate movement of </a:t>
            </a:r>
            <a:r>
              <a:rPr lang="en-IN" sz="2400" dirty="0" smtClean="0"/>
              <a:t>goods</a:t>
            </a:r>
          </a:p>
          <a:p>
            <a:pPr algn="r">
              <a:buNone/>
            </a:pPr>
            <a:r>
              <a:rPr lang="en-IN" sz="2000" dirty="0" smtClean="0"/>
              <a:t>(source: AMP Project/NAIR)</a:t>
            </a:r>
          </a:p>
          <a:p>
            <a:endParaRPr lang="en-IN" sz="2400" dirty="0"/>
          </a:p>
        </p:txBody>
      </p:sp>
      <p:sp>
        <p:nvSpPr>
          <p:cNvPr id="2" name="Title 1"/>
          <p:cNvSpPr>
            <a:spLocks noGrp="1"/>
          </p:cNvSpPr>
          <p:nvPr>
            <p:ph type="title"/>
          </p:nvPr>
        </p:nvSpPr>
        <p:spPr>
          <a:xfrm>
            <a:off x="457200" y="274638"/>
            <a:ext cx="8534400" cy="1143000"/>
          </a:xfrm>
        </p:spPr>
        <p:txBody>
          <a:bodyPr>
            <a:normAutofit fontScale="90000"/>
          </a:bodyPr>
          <a:lstStyle/>
          <a:p>
            <a:r>
              <a:rPr lang="en-IN" dirty="0" smtClean="0"/>
              <a:t>SWOT: Railways as Logistics Solution to e-Commerce: </a:t>
            </a:r>
            <a:r>
              <a:rPr lang="en-IN" dirty="0" smtClean="0">
                <a:solidFill>
                  <a:schemeClr val="accent2"/>
                </a:solidFill>
              </a:rPr>
              <a:t>Strengths</a:t>
            </a:r>
            <a:endParaRPr lang="en-IN" dirty="0">
              <a:solidFill>
                <a:schemeClr val="accent2"/>
              </a:solidFill>
            </a:endParaRPr>
          </a:p>
        </p:txBody>
      </p:sp>
      <p:cxnSp>
        <p:nvCxnSpPr>
          <p:cNvPr id="4" name="Straight Connector 3"/>
          <p:cNvCxnSpPr/>
          <p:nvPr/>
        </p:nvCxnSpPr>
        <p:spPr>
          <a:xfrm flipV="1">
            <a:off x="0" y="1295400"/>
            <a:ext cx="9144000" cy="7620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719240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610600" cy="5451780"/>
          </a:xfrm>
        </p:spPr>
        <p:txBody>
          <a:bodyPr>
            <a:noAutofit/>
          </a:bodyPr>
          <a:lstStyle/>
          <a:p>
            <a:r>
              <a:rPr lang="en-IN" sz="2400" dirty="0" smtClean="0"/>
              <a:t>Centralization of business related decision-making.</a:t>
            </a:r>
          </a:p>
          <a:p>
            <a:r>
              <a:rPr lang="en-IN" sz="2400" dirty="0" smtClean="0"/>
              <a:t>Poor quality of customer interface at the booking points</a:t>
            </a:r>
          </a:p>
          <a:p>
            <a:r>
              <a:rPr lang="en-IN" sz="2400" dirty="0" smtClean="0"/>
              <a:t>No assured service of safe delivery of consignments</a:t>
            </a:r>
          </a:p>
          <a:p>
            <a:r>
              <a:rPr lang="en-IN" sz="2400" dirty="0" smtClean="0"/>
              <a:t>Poor handling of goods at loading and unloading points</a:t>
            </a:r>
          </a:p>
          <a:p>
            <a:r>
              <a:rPr lang="en-IN" sz="2400" dirty="0" smtClean="0"/>
              <a:t>Inadequate terminal facilities like warehousing, stacking etc.</a:t>
            </a:r>
          </a:p>
          <a:p>
            <a:r>
              <a:rPr lang="en-IN" sz="2400" dirty="0" smtClean="0"/>
              <a:t>Lack of long term partnership with potential customers</a:t>
            </a:r>
          </a:p>
          <a:p>
            <a:r>
              <a:rPr lang="en-IN" sz="2400" dirty="0" smtClean="0"/>
              <a:t>No monitoring or tracking system of consignments</a:t>
            </a:r>
          </a:p>
          <a:p>
            <a:r>
              <a:rPr lang="en-IN" sz="2400" dirty="0" smtClean="0"/>
              <a:t>Theft of goods and lack of security at terminals</a:t>
            </a:r>
          </a:p>
          <a:p>
            <a:r>
              <a:rPr lang="en-IN" sz="2400" dirty="0" smtClean="0"/>
              <a:t>Tardy and lengthy process of settlements of claims</a:t>
            </a:r>
          </a:p>
          <a:p>
            <a:r>
              <a:rPr lang="en-IN" sz="2400" dirty="0" smtClean="0"/>
              <a:t>Limitations in availability and customization of rolling </a:t>
            </a:r>
            <a:r>
              <a:rPr lang="en-IN" sz="2400" dirty="0" smtClean="0"/>
              <a:t>stock</a:t>
            </a:r>
          </a:p>
          <a:p>
            <a:endParaRPr lang="en-IN" sz="2400" dirty="0"/>
          </a:p>
          <a:p>
            <a:pPr algn="r">
              <a:buNone/>
            </a:pPr>
            <a:r>
              <a:rPr lang="en-IN" sz="1800" dirty="0" smtClean="0"/>
              <a:t>(source: AMP Project/NAIR)</a:t>
            </a:r>
          </a:p>
          <a:p>
            <a:pPr>
              <a:buNone/>
            </a:pPr>
            <a:endParaRPr lang="en-IN" sz="1800" dirty="0"/>
          </a:p>
        </p:txBody>
      </p:sp>
      <p:sp>
        <p:nvSpPr>
          <p:cNvPr id="2" name="Title 1"/>
          <p:cNvSpPr>
            <a:spLocks noGrp="1"/>
          </p:cNvSpPr>
          <p:nvPr>
            <p:ph type="title"/>
          </p:nvPr>
        </p:nvSpPr>
        <p:spPr>
          <a:xfrm>
            <a:off x="152400" y="219218"/>
            <a:ext cx="8534400" cy="715962"/>
          </a:xfrm>
        </p:spPr>
        <p:txBody>
          <a:bodyPr>
            <a:normAutofit fontScale="90000"/>
          </a:bodyPr>
          <a:lstStyle/>
          <a:p>
            <a:r>
              <a:rPr lang="en-IN" dirty="0" smtClean="0"/>
              <a:t>SWOT Analysis: </a:t>
            </a:r>
            <a:r>
              <a:rPr lang="en-IN" dirty="0" smtClean="0">
                <a:solidFill>
                  <a:srgbClr val="C00000"/>
                </a:solidFill>
              </a:rPr>
              <a:t>Weaknesses</a:t>
            </a:r>
            <a:endParaRPr lang="en-IN" sz="3300" dirty="0">
              <a:solidFill>
                <a:srgbClr val="C00000"/>
              </a:solidFill>
            </a:endParaRPr>
          </a:p>
        </p:txBody>
      </p:sp>
      <p:cxnSp>
        <p:nvCxnSpPr>
          <p:cNvPr id="4" name="Straight Connector 3"/>
          <p:cNvCxnSpPr/>
          <p:nvPr/>
        </p:nvCxnSpPr>
        <p:spPr>
          <a:xfrm flipV="1">
            <a:off x="0" y="762000"/>
            <a:ext cx="9144000" cy="7620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257475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IN" dirty="0" smtClean="0"/>
              <a:t>High growth rate of e-commerce or e-tailing in India</a:t>
            </a:r>
          </a:p>
          <a:p>
            <a:r>
              <a:rPr lang="en-IN" dirty="0" smtClean="0"/>
              <a:t>Low cost of entering e-Commerce</a:t>
            </a:r>
          </a:p>
          <a:p>
            <a:r>
              <a:rPr lang="en-IN" dirty="0" smtClean="0"/>
              <a:t>Poor condition of roads in the hinterlands</a:t>
            </a:r>
          </a:p>
          <a:p>
            <a:r>
              <a:rPr lang="en-IN" dirty="0" smtClean="0"/>
              <a:t>Limited capacity of airline cargo</a:t>
            </a:r>
          </a:p>
          <a:p>
            <a:r>
              <a:rPr lang="en-IN" dirty="0" smtClean="0"/>
              <a:t>Expansion of e-tailing in Tier-2 and Tier-3 cities where Railways has good connectivity</a:t>
            </a:r>
          </a:p>
          <a:p>
            <a:r>
              <a:rPr lang="en-IN" dirty="0" smtClean="0"/>
              <a:t>Bulk movement of goods booked by e-commerce </a:t>
            </a:r>
            <a:r>
              <a:rPr lang="en-IN" dirty="0" smtClean="0"/>
              <a:t>companies</a:t>
            </a:r>
          </a:p>
          <a:p>
            <a:pPr algn="r">
              <a:buNone/>
            </a:pPr>
            <a:endParaRPr lang="en-IN" sz="2200" dirty="0" smtClean="0"/>
          </a:p>
          <a:p>
            <a:pPr algn="r">
              <a:buNone/>
            </a:pPr>
            <a:r>
              <a:rPr lang="en-IN" sz="2200" dirty="0" smtClean="0"/>
              <a:t>(source: AMP Project/NAIR)</a:t>
            </a:r>
          </a:p>
          <a:p>
            <a:pPr>
              <a:buNone/>
            </a:pPr>
            <a:endParaRPr lang="en-IN" dirty="0" smtClean="0"/>
          </a:p>
        </p:txBody>
      </p:sp>
      <p:sp>
        <p:nvSpPr>
          <p:cNvPr id="2" name="Title 1"/>
          <p:cNvSpPr>
            <a:spLocks noGrp="1"/>
          </p:cNvSpPr>
          <p:nvPr>
            <p:ph type="title"/>
          </p:nvPr>
        </p:nvSpPr>
        <p:spPr/>
        <p:txBody>
          <a:bodyPr>
            <a:normAutofit/>
          </a:bodyPr>
          <a:lstStyle/>
          <a:p>
            <a:pPr algn="ctr"/>
            <a:r>
              <a:rPr lang="en-IN" sz="4000" dirty="0" smtClean="0"/>
              <a:t>SWOT Analysis: </a:t>
            </a:r>
            <a:r>
              <a:rPr lang="en-IN" sz="3700" dirty="0" smtClean="0">
                <a:solidFill>
                  <a:srgbClr val="00B050"/>
                </a:solidFill>
              </a:rPr>
              <a:t>Opportunity</a:t>
            </a:r>
            <a:endParaRPr lang="en-IN" sz="3700" dirty="0">
              <a:solidFill>
                <a:srgbClr val="00B050"/>
              </a:solidFill>
            </a:endParaRPr>
          </a:p>
        </p:txBody>
      </p:sp>
      <p:cxnSp>
        <p:nvCxnSpPr>
          <p:cNvPr id="4" name="Straight Connector 3"/>
          <p:cNvCxnSpPr/>
          <p:nvPr/>
        </p:nvCxnSpPr>
        <p:spPr>
          <a:xfrm flipV="1">
            <a:off x="0" y="1143000"/>
            <a:ext cx="9144000" cy="7620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1144753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257800"/>
          </a:xfrm>
        </p:spPr>
        <p:txBody>
          <a:bodyPr/>
          <a:lstStyle/>
          <a:p>
            <a:r>
              <a:rPr lang="en-IN" dirty="0" smtClean="0"/>
              <a:t>Loss of traffic to other modes of transport through e-Commerce</a:t>
            </a:r>
          </a:p>
          <a:p>
            <a:r>
              <a:rPr lang="en-IN" dirty="0" smtClean="0"/>
              <a:t>Cost effective road transport</a:t>
            </a:r>
          </a:p>
          <a:p>
            <a:r>
              <a:rPr lang="en-IN" dirty="0" smtClean="0"/>
              <a:t>End to end delivery by Road transport</a:t>
            </a:r>
          </a:p>
          <a:p>
            <a:r>
              <a:rPr lang="en-IN" dirty="0" smtClean="0"/>
              <a:t>Expansion and improvement of road network</a:t>
            </a:r>
          </a:p>
          <a:p>
            <a:r>
              <a:rPr lang="en-IN" dirty="0" smtClean="0"/>
              <a:t>Preference of e-commerce companies for other mode of transport</a:t>
            </a:r>
          </a:p>
          <a:p>
            <a:r>
              <a:rPr lang="en-IN" dirty="0" smtClean="0"/>
              <a:t>Government </a:t>
            </a:r>
            <a:r>
              <a:rPr lang="en-IN" dirty="0" smtClean="0"/>
              <a:t>Regulations</a:t>
            </a:r>
            <a:endParaRPr lang="en-IN" dirty="0"/>
          </a:p>
          <a:p>
            <a:pPr algn="r">
              <a:buNone/>
            </a:pPr>
            <a:endParaRPr lang="en-IN" sz="2000" dirty="0" smtClean="0"/>
          </a:p>
          <a:p>
            <a:pPr algn="r">
              <a:buNone/>
            </a:pPr>
            <a:r>
              <a:rPr lang="en-IN" sz="2000" dirty="0" smtClean="0"/>
              <a:t>(source: AMP Project/NAIR)</a:t>
            </a:r>
          </a:p>
          <a:p>
            <a:pPr>
              <a:buNone/>
            </a:pPr>
            <a:endParaRPr lang="en-IN" dirty="0"/>
          </a:p>
        </p:txBody>
      </p:sp>
      <p:sp>
        <p:nvSpPr>
          <p:cNvPr id="2" name="Title 1"/>
          <p:cNvSpPr>
            <a:spLocks noGrp="1"/>
          </p:cNvSpPr>
          <p:nvPr>
            <p:ph type="title"/>
          </p:nvPr>
        </p:nvSpPr>
        <p:spPr>
          <a:xfrm>
            <a:off x="457200" y="274638"/>
            <a:ext cx="8077200" cy="792162"/>
          </a:xfrm>
        </p:spPr>
        <p:txBody>
          <a:bodyPr/>
          <a:lstStyle/>
          <a:p>
            <a:r>
              <a:rPr lang="en-IN" dirty="0" smtClean="0"/>
              <a:t>SWOT Analysis: </a:t>
            </a:r>
            <a:r>
              <a:rPr lang="en-IN" dirty="0" smtClean="0">
                <a:solidFill>
                  <a:srgbClr val="FF0000"/>
                </a:solidFill>
              </a:rPr>
              <a:t>Threats</a:t>
            </a:r>
            <a:endParaRPr lang="en-IN" dirty="0">
              <a:solidFill>
                <a:srgbClr val="FF0000"/>
              </a:solidFill>
            </a:endParaRPr>
          </a:p>
        </p:txBody>
      </p:sp>
      <p:cxnSp>
        <p:nvCxnSpPr>
          <p:cNvPr id="4" name="Straight Connector 3"/>
          <p:cNvCxnSpPr/>
          <p:nvPr/>
        </p:nvCxnSpPr>
        <p:spPr>
          <a:xfrm flipV="1">
            <a:off x="0" y="1143000"/>
            <a:ext cx="9144000" cy="7620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8475194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458200" cy="5148072"/>
          </a:xfrm>
        </p:spPr>
        <p:txBody>
          <a:bodyPr>
            <a:normAutofit fontScale="92500" lnSpcReduction="10000"/>
          </a:bodyPr>
          <a:lstStyle/>
          <a:p>
            <a:pPr algn="ctr"/>
            <a:r>
              <a:rPr lang="en-IN" b="1" dirty="0" smtClean="0"/>
              <a:t>Model 1: </a:t>
            </a:r>
          </a:p>
          <a:p>
            <a:r>
              <a:rPr lang="en-IN" sz="2800" dirty="0" smtClean="0"/>
              <a:t>(Business as usual) Limited Logistics solution to e-Commerce</a:t>
            </a:r>
          </a:p>
          <a:p>
            <a:pPr lvl="1"/>
            <a:r>
              <a:rPr lang="en-IN" sz="2800" dirty="0" smtClean="0"/>
              <a:t>Web portal for booking  of vehicles/ warehousing space to be operated by IR.</a:t>
            </a:r>
          </a:p>
          <a:p>
            <a:pPr lvl="1"/>
            <a:r>
              <a:rPr lang="en-IN" sz="2800" dirty="0" smtClean="0"/>
              <a:t>Transportation + temporary storage (Warehousing) by Railways</a:t>
            </a:r>
          </a:p>
          <a:p>
            <a:pPr lvl="1"/>
            <a:r>
              <a:rPr lang="en-IN" sz="2800" dirty="0" smtClean="0"/>
              <a:t>Front &amp; Back end logistics like transportation from supplier of goods </a:t>
            </a:r>
            <a:r>
              <a:rPr lang="en-IN" sz="2800" dirty="0" err="1" smtClean="0"/>
              <a:t>upto</a:t>
            </a:r>
            <a:r>
              <a:rPr lang="en-IN" sz="2800" dirty="0" smtClean="0"/>
              <a:t> warehouse by e-Commerce companies</a:t>
            </a:r>
          </a:p>
          <a:p>
            <a:pPr lvl="1"/>
            <a:r>
              <a:rPr lang="en-IN" sz="2800" dirty="0" smtClean="0"/>
              <a:t>Warehousing at origin &amp; destination by </a:t>
            </a:r>
            <a:r>
              <a:rPr lang="en-IN" sz="2800" dirty="0" smtClean="0"/>
              <a:t>company</a:t>
            </a:r>
          </a:p>
          <a:p>
            <a:pPr lvl="1" algn="r">
              <a:buNone/>
            </a:pPr>
            <a:endParaRPr lang="en-IN" sz="2200" dirty="0" smtClean="0"/>
          </a:p>
          <a:p>
            <a:pPr lvl="1" algn="r">
              <a:buNone/>
            </a:pPr>
            <a:r>
              <a:rPr lang="en-IN" sz="2200" dirty="0" smtClean="0"/>
              <a:t>(source: AMP Project/NAIR)</a:t>
            </a:r>
          </a:p>
          <a:p>
            <a:pPr lvl="1">
              <a:buNone/>
            </a:pPr>
            <a:endParaRPr lang="en-IN" sz="2800" dirty="0" smtClean="0"/>
          </a:p>
          <a:p>
            <a:endParaRPr lang="en-IN" dirty="0"/>
          </a:p>
        </p:txBody>
      </p:sp>
      <p:sp>
        <p:nvSpPr>
          <p:cNvPr id="2" name="Title 1"/>
          <p:cNvSpPr>
            <a:spLocks noGrp="1"/>
          </p:cNvSpPr>
          <p:nvPr>
            <p:ph type="title"/>
          </p:nvPr>
        </p:nvSpPr>
        <p:spPr>
          <a:xfrm>
            <a:off x="304800" y="304800"/>
            <a:ext cx="8458200" cy="1143000"/>
          </a:xfrm>
        </p:spPr>
        <p:txBody>
          <a:bodyPr>
            <a:noAutofit/>
          </a:bodyPr>
          <a:lstStyle/>
          <a:p>
            <a:r>
              <a:rPr lang="en-IN" dirty="0" smtClean="0"/>
              <a:t>Business e-Commerce options for Railways</a:t>
            </a:r>
            <a:endParaRPr lang="en-IN" dirty="0"/>
          </a:p>
        </p:txBody>
      </p:sp>
      <p:cxnSp>
        <p:nvCxnSpPr>
          <p:cNvPr id="4" name="Straight Connector 3"/>
          <p:cNvCxnSpPr/>
          <p:nvPr/>
        </p:nvCxnSpPr>
        <p:spPr>
          <a:xfrm flipV="1">
            <a:off x="0" y="1371600"/>
            <a:ext cx="9144000" cy="7620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8450367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95672"/>
          </a:xfrm>
        </p:spPr>
        <p:txBody>
          <a:bodyPr>
            <a:normAutofit lnSpcReduction="10000"/>
          </a:bodyPr>
          <a:lstStyle/>
          <a:p>
            <a:pPr lvl="1"/>
            <a:r>
              <a:rPr lang="en-IN" sz="2800" dirty="0"/>
              <a:t>Long term agreement between IR &amp; e-Commerce company for assured supply of vehicles &amp; traffic respectively</a:t>
            </a:r>
          </a:p>
          <a:p>
            <a:pPr lvl="1"/>
            <a:r>
              <a:rPr lang="en-IN" sz="2800" dirty="0"/>
              <a:t>Handling at loading and unloading points to be responsibility of </a:t>
            </a:r>
            <a:r>
              <a:rPr lang="en-IN" sz="2800" dirty="0" smtClean="0"/>
              <a:t>e-commerce </a:t>
            </a:r>
            <a:r>
              <a:rPr lang="en-IN" sz="2800" dirty="0"/>
              <a:t>companies</a:t>
            </a:r>
          </a:p>
          <a:p>
            <a:pPr lvl="1"/>
            <a:r>
              <a:rPr lang="en-IN" sz="2800" dirty="0"/>
              <a:t>Safety &amp; security of goods during handling at loading &amp; unloading points shall be responsibility of  </a:t>
            </a:r>
            <a:r>
              <a:rPr lang="en-IN" sz="2800" dirty="0" smtClean="0"/>
              <a:t>e-commerce </a:t>
            </a:r>
            <a:r>
              <a:rPr lang="en-IN" sz="2800" dirty="0"/>
              <a:t>companies</a:t>
            </a:r>
          </a:p>
          <a:p>
            <a:pPr lvl="1"/>
            <a:r>
              <a:rPr lang="en-IN" sz="2800" dirty="0"/>
              <a:t>IR shall allocate space on SLRs/Lease </a:t>
            </a:r>
            <a:r>
              <a:rPr lang="en-IN" sz="2800" dirty="0" smtClean="0"/>
              <a:t>VPUs</a:t>
            </a:r>
          </a:p>
          <a:p>
            <a:pPr lvl="1"/>
            <a:endParaRPr lang="en-IN" dirty="0"/>
          </a:p>
          <a:p>
            <a:pPr lvl="1" algn="r">
              <a:buNone/>
            </a:pPr>
            <a:r>
              <a:rPr lang="en-IN" sz="2000" dirty="0" smtClean="0"/>
              <a:t>(source: AMP Project/NAIR)</a:t>
            </a:r>
          </a:p>
          <a:p>
            <a:pPr lvl="1">
              <a:buNone/>
            </a:pPr>
            <a:endParaRPr lang="en-IN" sz="2800" dirty="0"/>
          </a:p>
          <a:p>
            <a:endParaRPr lang="en-IN" dirty="0"/>
          </a:p>
        </p:txBody>
      </p:sp>
      <p:sp>
        <p:nvSpPr>
          <p:cNvPr id="3" name="Title 2"/>
          <p:cNvSpPr>
            <a:spLocks noGrp="1"/>
          </p:cNvSpPr>
          <p:nvPr>
            <p:ph type="title"/>
          </p:nvPr>
        </p:nvSpPr>
        <p:spPr>
          <a:xfrm>
            <a:off x="152400" y="274638"/>
            <a:ext cx="8534400" cy="1143000"/>
          </a:xfrm>
        </p:spPr>
        <p:txBody>
          <a:bodyPr>
            <a:normAutofit/>
          </a:bodyPr>
          <a:lstStyle/>
          <a:p>
            <a:pPr algn="ctr"/>
            <a:r>
              <a:rPr lang="en-IN" dirty="0" smtClean="0"/>
              <a:t>Model-1: </a:t>
            </a:r>
            <a:r>
              <a:rPr lang="en-IN" sz="4400" dirty="0" smtClean="0"/>
              <a:t>Limited Logistic Solution</a:t>
            </a:r>
            <a:endParaRPr lang="en-IN" dirty="0"/>
          </a:p>
        </p:txBody>
      </p:sp>
      <p:cxnSp>
        <p:nvCxnSpPr>
          <p:cNvPr id="4" name="Straight Connector 3"/>
          <p:cNvCxnSpPr/>
          <p:nvPr/>
        </p:nvCxnSpPr>
        <p:spPr>
          <a:xfrm flipV="1">
            <a:off x="0" y="1143000"/>
            <a:ext cx="9144000" cy="7620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0198467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85800" y="2057400"/>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ounded Rectangle 4"/>
          <p:cNvSpPr/>
          <p:nvPr/>
        </p:nvSpPr>
        <p:spPr>
          <a:xfrm>
            <a:off x="685800" y="3124200"/>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ounded Rectangle 5"/>
          <p:cNvSpPr/>
          <p:nvPr/>
        </p:nvSpPr>
        <p:spPr>
          <a:xfrm>
            <a:off x="685800" y="4191000"/>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ight Arrow 7"/>
          <p:cNvSpPr/>
          <p:nvPr/>
        </p:nvSpPr>
        <p:spPr>
          <a:xfrm>
            <a:off x="1510145" y="2362200"/>
            <a:ext cx="990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ight Arrow 8"/>
          <p:cNvSpPr/>
          <p:nvPr/>
        </p:nvSpPr>
        <p:spPr>
          <a:xfrm>
            <a:off x="1537854" y="3498273"/>
            <a:ext cx="990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ight Arrow 9"/>
          <p:cNvSpPr/>
          <p:nvPr/>
        </p:nvSpPr>
        <p:spPr>
          <a:xfrm>
            <a:off x="1537854" y="4648200"/>
            <a:ext cx="990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ounded Rectangle 11"/>
          <p:cNvSpPr/>
          <p:nvPr/>
        </p:nvSpPr>
        <p:spPr>
          <a:xfrm>
            <a:off x="2528454" y="2126673"/>
            <a:ext cx="914400" cy="3047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Rounded Rectangle 12"/>
          <p:cNvSpPr/>
          <p:nvPr/>
        </p:nvSpPr>
        <p:spPr>
          <a:xfrm>
            <a:off x="3886200" y="2133600"/>
            <a:ext cx="457200" cy="285403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ight Arrow 13"/>
          <p:cNvSpPr/>
          <p:nvPr/>
        </p:nvSpPr>
        <p:spPr>
          <a:xfrm>
            <a:off x="3307772" y="3498271"/>
            <a:ext cx="578428" cy="3048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Rounded Rectangle 14"/>
          <p:cNvSpPr/>
          <p:nvPr/>
        </p:nvSpPr>
        <p:spPr>
          <a:xfrm>
            <a:off x="5410200" y="2057400"/>
            <a:ext cx="426027" cy="293023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ight Arrow 15"/>
          <p:cNvSpPr/>
          <p:nvPr/>
        </p:nvSpPr>
        <p:spPr>
          <a:xfrm>
            <a:off x="4249882" y="3546760"/>
            <a:ext cx="1160318" cy="30480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Rounded Rectangle 18"/>
          <p:cNvSpPr/>
          <p:nvPr/>
        </p:nvSpPr>
        <p:spPr>
          <a:xfrm>
            <a:off x="6324600" y="2175160"/>
            <a:ext cx="914400" cy="3047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Right Arrow 20"/>
          <p:cNvSpPr/>
          <p:nvPr/>
        </p:nvSpPr>
        <p:spPr>
          <a:xfrm>
            <a:off x="5898572" y="3505200"/>
            <a:ext cx="426028" cy="3048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Rounded Rectangle 21"/>
          <p:cNvSpPr/>
          <p:nvPr/>
        </p:nvSpPr>
        <p:spPr>
          <a:xfrm>
            <a:off x="7696200" y="1600200"/>
            <a:ext cx="762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ounded Rectangle 22"/>
          <p:cNvSpPr/>
          <p:nvPr/>
        </p:nvSpPr>
        <p:spPr>
          <a:xfrm>
            <a:off x="7696200" y="2324100"/>
            <a:ext cx="762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ounded Rectangle 23"/>
          <p:cNvSpPr/>
          <p:nvPr/>
        </p:nvSpPr>
        <p:spPr>
          <a:xfrm>
            <a:off x="7710055" y="3127661"/>
            <a:ext cx="762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Rounded Rectangle 27"/>
          <p:cNvSpPr/>
          <p:nvPr/>
        </p:nvSpPr>
        <p:spPr>
          <a:xfrm>
            <a:off x="7696200" y="3997039"/>
            <a:ext cx="762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Rounded Rectangle 28"/>
          <p:cNvSpPr/>
          <p:nvPr/>
        </p:nvSpPr>
        <p:spPr>
          <a:xfrm>
            <a:off x="7696200" y="4720939"/>
            <a:ext cx="762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Rounded Rectangle 29"/>
          <p:cNvSpPr/>
          <p:nvPr/>
        </p:nvSpPr>
        <p:spPr>
          <a:xfrm>
            <a:off x="7710055" y="5524500"/>
            <a:ext cx="762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Right Arrow 30"/>
          <p:cNvSpPr/>
          <p:nvPr/>
        </p:nvSpPr>
        <p:spPr>
          <a:xfrm rot="19423108">
            <a:off x="7095722" y="3458198"/>
            <a:ext cx="657950" cy="246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2" name="Right Arrow 31"/>
          <p:cNvSpPr/>
          <p:nvPr/>
        </p:nvSpPr>
        <p:spPr>
          <a:xfrm rot="19423108">
            <a:off x="7029154" y="2788978"/>
            <a:ext cx="798267" cy="250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3" name="Right Arrow 32"/>
          <p:cNvSpPr/>
          <p:nvPr/>
        </p:nvSpPr>
        <p:spPr>
          <a:xfrm rot="19423108">
            <a:off x="7102650" y="2086596"/>
            <a:ext cx="657950" cy="246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4" name="Right Arrow 33"/>
          <p:cNvSpPr/>
          <p:nvPr/>
        </p:nvSpPr>
        <p:spPr>
          <a:xfrm rot="2082542">
            <a:off x="7093232" y="4040787"/>
            <a:ext cx="657950" cy="246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5" name="Right Arrow 34"/>
          <p:cNvSpPr/>
          <p:nvPr/>
        </p:nvSpPr>
        <p:spPr>
          <a:xfrm rot="2082542">
            <a:off x="7093232" y="4575836"/>
            <a:ext cx="657950" cy="246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6" name="Right Arrow 35"/>
          <p:cNvSpPr/>
          <p:nvPr/>
        </p:nvSpPr>
        <p:spPr>
          <a:xfrm rot="2082542">
            <a:off x="6987862" y="5213330"/>
            <a:ext cx="902782" cy="3521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7" name="Title 2"/>
          <p:cNvSpPr>
            <a:spLocks noGrp="1"/>
          </p:cNvSpPr>
          <p:nvPr>
            <p:ph type="title"/>
          </p:nvPr>
        </p:nvSpPr>
        <p:spPr>
          <a:xfrm>
            <a:off x="0" y="274638"/>
            <a:ext cx="9144000" cy="944562"/>
          </a:xfrm>
        </p:spPr>
        <p:txBody>
          <a:bodyPr>
            <a:noAutofit/>
          </a:bodyPr>
          <a:lstStyle/>
          <a:p>
            <a:r>
              <a:rPr lang="en-IN" dirty="0" smtClean="0"/>
              <a:t>Model-1:Limited Logistics Solution</a:t>
            </a:r>
            <a:endParaRPr lang="en-IN" dirty="0"/>
          </a:p>
        </p:txBody>
      </p:sp>
      <p:sp>
        <p:nvSpPr>
          <p:cNvPr id="38" name="TextBox 37"/>
          <p:cNvSpPr txBox="1"/>
          <p:nvPr/>
        </p:nvSpPr>
        <p:spPr>
          <a:xfrm>
            <a:off x="304800" y="1658540"/>
            <a:ext cx="304800" cy="3693319"/>
          </a:xfrm>
          <a:prstGeom prst="rect">
            <a:avLst/>
          </a:prstGeom>
          <a:noFill/>
        </p:spPr>
        <p:txBody>
          <a:bodyPr wrap="square" rtlCol="0">
            <a:spAutoFit/>
          </a:bodyPr>
          <a:lstStyle/>
          <a:p>
            <a:r>
              <a:rPr lang="en-IN" dirty="0" smtClean="0"/>
              <a:t>MANUFACTURERS</a:t>
            </a:r>
            <a:endParaRPr lang="en-IN" dirty="0"/>
          </a:p>
        </p:txBody>
      </p:sp>
      <p:sp>
        <p:nvSpPr>
          <p:cNvPr id="39" name="TextBox 38"/>
          <p:cNvSpPr txBox="1"/>
          <p:nvPr/>
        </p:nvSpPr>
        <p:spPr>
          <a:xfrm>
            <a:off x="2763981" y="2209798"/>
            <a:ext cx="360219" cy="2585323"/>
          </a:xfrm>
          <a:prstGeom prst="rect">
            <a:avLst/>
          </a:prstGeom>
          <a:noFill/>
        </p:spPr>
        <p:txBody>
          <a:bodyPr wrap="square" rtlCol="0">
            <a:spAutoFit/>
          </a:bodyPr>
          <a:lstStyle/>
          <a:p>
            <a:r>
              <a:rPr lang="en-IN" b="1" dirty="0" smtClean="0">
                <a:solidFill>
                  <a:srgbClr val="FFFF00"/>
                </a:solidFill>
              </a:rPr>
              <a:t>WAREHOUSE</a:t>
            </a:r>
            <a:endParaRPr lang="en-IN" b="1" dirty="0">
              <a:solidFill>
                <a:srgbClr val="FFFF00"/>
              </a:solidFill>
            </a:endParaRPr>
          </a:p>
        </p:txBody>
      </p:sp>
      <p:sp>
        <p:nvSpPr>
          <p:cNvPr id="40" name="TextBox 39"/>
          <p:cNvSpPr txBox="1"/>
          <p:nvPr/>
        </p:nvSpPr>
        <p:spPr>
          <a:xfrm>
            <a:off x="3886200" y="2090678"/>
            <a:ext cx="363682" cy="2862322"/>
          </a:xfrm>
          <a:prstGeom prst="rect">
            <a:avLst/>
          </a:prstGeom>
          <a:noFill/>
        </p:spPr>
        <p:txBody>
          <a:bodyPr wrap="square" rtlCol="0">
            <a:spAutoFit/>
          </a:bodyPr>
          <a:lstStyle/>
          <a:p>
            <a:r>
              <a:rPr lang="en-IN" dirty="0" smtClean="0">
                <a:solidFill>
                  <a:srgbClr val="FFFF00"/>
                </a:solidFill>
              </a:rPr>
              <a:t>TERMINAL -O</a:t>
            </a:r>
            <a:endParaRPr lang="en-IN" dirty="0">
              <a:solidFill>
                <a:srgbClr val="FFFF00"/>
              </a:solidFill>
            </a:endParaRPr>
          </a:p>
        </p:txBody>
      </p:sp>
      <p:sp>
        <p:nvSpPr>
          <p:cNvPr id="41" name="TextBox 40"/>
          <p:cNvSpPr txBox="1"/>
          <p:nvPr/>
        </p:nvSpPr>
        <p:spPr>
          <a:xfrm>
            <a:off x="5472545" y="2057400"/>
            <a:ext cx="363682" cy="2862322"/>
          </a:xfrm>
          <a:prstGeom prst="rect">
            <a:avLst/>
          </a:prstGeom>
          <a:noFill/>
        </p:spPr>
        <p:txBody>
          <a:bodyPr wrap="square" rtlCol="0">
            <a:spAutoFit/>
          </a:bodyPr>
          <a:lstStyle/>
          <a:p>
            <a:r>
              <a:rPr lang="en-IN" dirty="0" smtClean="0">
                <a:solidFill>
                  <a:srgbClr val="FFFF00"/>
                </a:solidFill>
              </a:rPr>
              <a:t>TERMINAL -D</a:t>
            </a:r>
            <a:endParaRPr lang="en-IN" dirty="0">
              <a:solidFill>
                <a:srgbClr val="FFFF00"/>
              </a:solidFill>
            </a:endParaRPr>
          </a:p>
        </p:txBody>
      </p:sp>
      <p:sp>
        <p:nvSpPr>
          <p:cNvPr id="43" name="TextBox 42"/>
          <p:cNvSpPr txBox="1"/>
          <p:nvPr/>
        </p:nvSpPr>
        <p:spPr>
          <a:xfrm>
            <a:off x="8475518" y="2381534"/>
            <a:ext cx="363682" cy="2585323"/>
          </a:xfrm>
          <a:prstGeom prst="rect">
            <a:avLst/>
          </a:prstGeom>
          <a:noFill/>
        </p:spPr>
        <p:txBody>
          <a:bodyPr wrap="square" rtlCol="0">
            <a:spAutoFit/>
          </a:bodyPr>
          <a:lstStyle/>
          <a:p>
            <a:r>
              <a:rPr lang="en-IN" dirty="0" smtClean="0"/>
              <a:t>CUSTOMERS</a:t>
            </a:r>
            <a:endParaRPr lang="en-IN" dirty="0"/>
          </a:p>
        </p:txBody>
      </p:sp>
      <p:sp>
        <p:nvSpPr>
          <p:cNvPr id="44" name="TextBox 43"/>
          <p:cNvSpPr txBox="1"/>
          <p:nvPr/>
        </p:nvSpPr>
        <p:spPr>
          <a:xfrm>
            <a:off x="6573981" y="2362198"/>
            <a:ext cx="360219" cy="2585323"/>
          </a:xfrm>
          <a:prstGeom prst="rect">
            <a:avLst/>
          </a:prstGeom>
          <a:noFill/>
        </p:spPr>
        <p:txBody>
          <a:bodyPr wrap="square" rtlCol="0">
            <a:spAutoFit/>
          </a:bodyPr>
          <a:lstStyle/>
          <a:p>
            <a:r>
              <a:rPr lang="en-IN" b="1" dirty="0" smtClean="0">
                <a:solidFill>
                  <a:schemeClr val="bg1"/>
                </a:solidFill>
              </a:rPr>
              <a:t>WAREHOUSE</a:t>
            </a:r>
            <a:endParaRPr lang="en-IN" b="1" dirty="0">
              <a:solidFill>
                <a:schemeClr val="bg1"/>
              </a:solidFill>
            </a:endParaRPr>
          </a:p>
        </p:txBody>
      </p:sp>
      <p:cxnSp>
        <p:nvCxnSpPr>
          <p:cNvPr id="42" name="Straight Connector 41"/>
          <p:cNvCxnSpPr/>
          <p:nvPr/>
        </p:nvCxnSpPr>
        <p:spPr>
          <a:xfrm flipV="1">
            <a:off x="0" y="1143000"/>
            <a:ext cx="9144000" cy="762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200400" y="6019800"/>
            <a:ext cx="2782428" cy="646331"/>
          </a:xfrm>
          <a:prstGeom prst="rect">
            <a:avLst/>
          </a:prstGeom>
          <a:noFill/>
        </p:spPr>
        <p:txBody>
          <a:bodyPr wrap="none" rtlCol="0">
            <a:spAutoFit/>
          </a:bodyPr>
          <a:lstStyle/>
          <a:p>
            <a:r>
              <a:rPr lang="en-IN" dirty="0" smtClean="0"/>
              <a:t>(source: AMP Project/NAIR)</a:t>
            </a:r>
          </a:p>
          <a:p>
            <a:endParaRPr lang="en-US" dirty="0"/>
          </a:p>
        </p:txBody>
      </p:sp>
    </p:spTree>
    <p:extLst>
      <p:ext uri="{BB962C8B-B14F-4D97-AF65-F5344CB8AC3E}">
        <p14:creationId xmlns="" xmlns:p14="http://schemas.microsoft.com/office/powerpoint/2010/main" val="23323685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224272"/>
          </a:xfrm>
        </p:spPr>
        <p:txBody>
          <a:bodyPr>
            <a:normAutofit fontScale="92500" lnSpcReduction="20000"/>
          </a:bodyPr>
          <a:lstStyle/>
          <a:p>
            <a:r>
              <a:rPr lang="en-US" dirty="0" smtClean="0"/>
              <a:t>Mainly addresses the transportation aspect and not the complete logistics issue.</a:t>
            </a:r>
          </a:p>
          <a:p>
            <a:r>
              <a:rPr lang="en-US" dirty="0"/>
              <a:t> </a:t>
            </a:r>
            <a:r>
              <a:rPr lang="en-US" dirty="0" smtClean="0"/>
              <a:t>Substantial quantum of traffic especially the long distance e-Commerce traffic already being carried by IR thus may not lead to net  increase in traffic volumes</a:t>
            </a:r>
          </a:p>
          <a:p>
            <a:r>
              <a:rPr lang="en-US" dirty="0" smtClean="0"/>
              <a:t>Conservative approach to business which may not provide adequate opportunity to  increase IR’s business.</a:t>
            </a:r>
          </a:p>
          <a:p>
            <a:r>
              <a:rPr lang="en-US" dirty="0"/>
              <a:t> </a:t>
            </a:r>
            <a:r>
              <a:rPr lang="en-US" dirty="0" smtClean="0"/>
              <a:t>Does not harnesses the available strengths of IR in form of PSUs with competence in e-Commerce and complete logistics</a:t>
            </a:r>
            <a:r>
              <a:rPr lang="en-US" dirty="0" smtClean="0"/>
              <a:t>.</a:t>
            </a:r>
          </a:p>
          <a:p>
            <a:pPr algn="r">
              <a:buNone/>
            </a:pPr>
            <a:r>
              <a:rPr lang="en-IN" sz="2200" dirty="0" smtClean="0"/>
              <a:t>(source: AMP Project/NAIR)</a:t>
            </a:r>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Limitations of model -1</a:t>
            </a:r>
            <a:endParaRPr lang="en-US" dirty="0"/>
          </a:p>
        </p:txBody>
      </p:sp>
      <p:cxnSp>
        <p:nvCxnSpPr>
          <p:cNvPr id="4" name="Straight Connector 3"/>
          <p:cNvCxnSpPr/>
          <p:nvPr/>
        </p:nvCxnSpPr>
        <p:spPr>
          <a:xfrm flipV="1">
            <a:off x="0" y="1143000"/>
            <a:ext cx="9144000" cy="7620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171710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Indian Railways carry Parcels?</a:t>
            </a:r>
            <a:endParaRPr lang="en-US" dirty="0"/>
          </a:p>
        </p:txBody>
      </p:sp>
      <p:sp>
        <p:nvSpPr>
          <p:cNvPr id="3" name="Content Placeholder 2"/>
          <p:cNvSpPr>
            <a:spLocks noGrp="1"/>
          </p:cNvSpPr>
          <p:nvPr>
            <p:ph idx="1"/>
          </p:nvPr>
        </p:nvSpPr>
        <p:spPr/>
        <p:txBody>
          <a:bodyPr/>
          <a:lstStyle/>
          <a:p>
            <a:r>
              <a:rPr lang="en-US" b="1" dirty="0" smtClean="0"/>
              <a:t>Assistant Guard Cabins (AGC)</a:t>
            </a:r>
          </a:p>
          <a:p>
            <a:r>
              <a:rPr lang="en-US" b="1" dirty="0" smtClean="0"/>
              <a:t>Brake Vans (SLRs)</a:t>
            </a:r>
          </a:p>
          <a:p>
            <a:r>
              <a:rPr lang="en-US" b="1" dirty="0" smtClean="0"/>
              <a:t>Parcel Vans (VPU/VPH)</a:t>
            </a:r>
          </a:p>
          <a:p>
            <a:r>
              <a:rPr lang="en-US" dirty="0" smtClean="0"/>
              <a:t>Special Parcel Trains</a:t>
            </a:r>
          </a:p>
          <a:p>
            <a:r>
              <a:rPr lang="en-US" dirty="0" smtClean="0"/>
              <a:t>Freight Wagons (BCN)</a:t>
            </a:r>
          </a:p>
          <a:p>
            <a:r>
              <a:rPr lang="en-US" dirty="0" smtClean="0"/>
              <a:t>Special Wagons (Milk Tank)</a:t>
            </a:r>
          </a:p>
          <a:p>
            <a:r>
              <a:rPr lang="en-US" dirty="0" smtClean="0"/>
              <a:t>Refrigerated Wagons/Coaches</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828800"/>
            <a:ext cx="4572000" cy="4724400"/>
          </a:xfrm>
        </p:spPr>
        <p:txBody>
          <a:bodyPr>
            <a:normAutofit/>
          </a:bodyPr>
          <a:lstStyle/>
          <a:p>
            <a:r>
              <a:rPr lang="en-IN" dirty="0" smtClean="0"/>
              <a:t>So far IR unable to attain expected growth in parcel business.</a:t>
            </a:r>
          </a:p>
          <a:p>
            <a:r>
              <a:rPr lang="en-IN" dirty="0" smtClean="0"/>
              <a:t>IRCTC already in e-Commerce</a:t>
            </a:r>
          </a:p>
          <a:p>
            <a:r>
              <a:rPr lang="en-IN" dirty="0" smtClean="0"/>
              <a:t>CONCOR already providing complete logistics solution for many companies</a:t>
            </a:r>
          </a:p>
        </p:txBody>
      </p:sp>
      <p:sp>
        <p:nvSpPr>
          <p:cNvPr id="2" name="Title 1"/>
          <p:cNvSpPr>
            <a:spLocks noGrp="1"/>
          </p:cNvSpPr>
          <p:nvPr>
            <p:ph type="title"/>
          </p:nvPr>
        </p:nvSpPr>
        <p:spPr>
          <a:xfrm>
            <a:off x="0" y="304800"/>
            <a:ext cx="8686800" cy="1219200"/>
          </a:xfrm>
        </p:spPr>
        <p:txBody>
          <a:bodyPr>
            <a:noAutofit/>
          </a:bodyPr>
          <a:lstStyle/>
          <a:p>
            <a:r>
              <a:rPr lang="en-IN" dirty="0"/>
              <a:t>Model 2: Business Option- Railways entry into e </a:t>
            </a:r>
            <a:r>
              <a:rPr lang="en-IN" dirty="0" smtClean="0"/>
              <a:t>Commerce</a:t>
            </a:r>
            <a:endParaRPr lang="en-IN" dirty="0"/>
          </a:p>
        </p:txBody>
      </p:sp>
      <p:graphicFrame>
        <p:nvGraphicFramePr>
          <p:cNvPr id="4" name="Content Placeholder 3"/>
          <p:cNvGraphicFramePr>
            <a:graphicFrameLocks/>
          </p:cNvGraphicFramePr>
          <p:nvPr>
            <p:extLst>
              <p:ext uri="{D42A27DB-BD31-4B8C-83A1-F6EECF244321}">
                <p14:modId xmlns="" xmlns:p14="http://schemas.microsoft.com/office/powerpoint/2010/main" val="1763565343"/>
              </p:ext>
            </p:extLst>
          </p:nvPr>
        </p:nvGraphicFramePr>
        <p:xfrm>
          <a:off x="5029200" y="1295400"/>
          <a:ext cx="3657600" cy="4711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Connector 4"/>
          <p:cNvCxnSpPr/>
          <p:nvPr/>
        </p:nvCxnSpPr>
        <p:spPr>
          <a:xfrm flipV="1">
            <a:off x="0" y="1447800"/>
            <a:ext cx="9144000" cy="762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019800" y="6211669"/>
            <a:ext cx="2782428" cy="646331"/>
          </a:xfrm>
          <a:prstGeom prst="rect">
            <a:avLst/>
          </a:prstGeom>
          <a:noFill/>
        </p:spPr>
        <p:txBody>
          <a:bodyPr wrap="none" rtlCol="0">
            <a:spAutoFit/>
          </a:bodyPr>
          <a:lstStyle/>
          <a:p>
            <a:r>
              <a:rPr lang="en-IN" dirty="0" smtClean="0"/>
              <a:t>(source: AMP Project/NAIR)</a:t>
            </a:r>
          </a:p>
          <a:p>
            <a:endParaRPr lang="en-US" dirty="0"/>
          </a:p>
        </p:txBody>
      </p:sp>
    </p:spTree>
    <p:extLst>
      <p:ext uri="{BB962C8B-B14F-4D97-AF65-F5344CB8AC3E}">
        <p14:creationId xmlns="" xmlns:p14="http://schemas.microsoft.com/office/powerpoint/2010/main" val="35740929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81328"/>
            <a:ext cx="4572000" cy="5071872"/>
          </a:xfrm>
        </p:spPr>
        <p:txBody>
          <a:bodyPr>
            <a:normAutofit/>
          </a:bodyPr>
          <a:lstStyle/>
          <a:p>
            <a:r>
              <a:rPr lang="en-IN" dirty="0" smtClean="0"/>
              <a:t>IR can offload parcel business to IRCTC who in partnership with CONCOR can engage in e-Commerce business</a:t>
            </a:r>
          </a:p>
          <a:p>
            <a:r>
              <a:rPr lang="en-IN" dirty="0" smtClean="0"/>
              <a:t>JV between IRCTC &amp; CONCOR with equity participation of IR. </a:t>
            </a:r>
          </a:p>
        </p:txBody>
      </p:sp>
      <p:sp>
        <p:nvSpPr>
          <p:cNvPr id="2" name="Title 1"/>
          <p:cNvSpPr>
            <a:spLocks noGrp="1"/>
          </p:cNvSpPr>
          <p:nvPr>
            <p:ph type="title"/>
          </p:nvPr>
        </p:nvSpPr>
        <p:spPr>
          <a:xfrm>
            <a:off x="152400" y="304800"/>
            <a:ext cx="8534400" cy="990600"/>
          </a:xfrm>
        </p:spPr>
        <p:txBody>
          <a:bodyPr>
            <a:normAutofit/>
          </a:bodyPr>
          <a:lstStyle/>
          <a:p>
            <a:r>
              <a:rPr lang="en-IN" dirty="0"/>
              <a:t>Model 2: </a:t>
            </a:r>
            <a:r>
              <a:rPr lang="en-IN" dirty="0" smtClean="0"/>
              <a:t>Creating Synergies</a:t>
            </a:r>
            <a:endParaRPr lang="en-IN" dirty="0"/>
          </a:p>
        </p:txBody>
      </p:sp>
      <p:graphicFrame>
        <p:nvGraphicFramePr>
          <p:cNvPr id="4" name="Content Placeholder 3"/>
          <p:cNvGraphicFramePr>
            <a:graphicFrameLocks/>
          </p:cNvGraphicFramePr>
          <p:nvPr>
            <p:extLst>
              <p:ext uri="{D42A27DB-BD31-4B8C-83A1-F6EECF244321}">
                <p14:modId xmlns="" xmlns:p14="http://schemas.microsoft.com/office/powerpoint/2010/main" val="1362706617"/>
              </p:ext>
            </p:extLst>
          </p:nvPr>
        </p:nvGraphicFramePr>
        <p:xfrm>
          <a:off x="5029200" y="1295400"/>
          <a:ext cx="3657600" cy="4711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Connector 4"/>
          <p:cNvCxnSpPr/>
          <p:nvPr/>
        </p:nvCxnSpPr>
        <p:spPr>
          <a:xfrm flipV="1">
            <a:off x="0" y="1143000"/>
            <a:ext cx="9144000" cy="762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562600" y="6019800"/>
            <a:ext cx="2782428" cy="646331"/>
          </a:xfrm>
          <a:prstGeom prst="rect">
            <a:avLst/>
          </a:prstGeom>
          <a:noFill/>
        </p:spPr>
        <p:txBody>
          <a:bodyPr wrap="none" rtlCol="0">
            <a:spAutoFit/>
          </a:bodyPr>
          <a:lstStyle/>
          <a:p>
            <a:r>
              <a:rPr lang="en-IN" dirty="0" smtClean="0"/>
              <a:t>(source: AMP Project/NAIR)</a:t>
            </a:r>
          </a:p>
          <a:p>
            <a:endParaRPr lang="en-US" dirty="0"/>
          </a:p>
        </p:txBody>
      </p:sp>
    </p:spTree>
    <p:extLst>
      <p:ext uri="{BB962C8B-B14F-4D97-AF65-F5344CB8AC3E}">
        <p14:creationId xmlns="" xmlns:p14="http://schemas.microsoft.com/office/powerpoint/2010/main" val="18408628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8686800" cy="4767072"/>
          </a:xfrm>
        </p:spPr>
        <p:txBody>
          <a:bodyPr>
            <a:normAutofit fontScale="85000" lnSpcReduction="20000"/>
          </a:bodyPr>
          <a:lstStyle/>
          <a:p>
            <a:r>
              <a:rPr lang="en-IN" dirty="0"/>
              <a:t>JV to have full freedom to make all business decisions</a:t>
            </a:r>
          </a:p>
          <a:p>
            <a:r>
              <a:rPr lang="en-IN" dirty="0"/>
              <a:t>JV to have obligation to pay dividend to IR</a:t>
            </a:r>
          </a:p>
          <a:p>
            <a:r>
              <a:rPr lang="en-IN" dirty="0"/>
              <a:t>JV shall operate all components of e-Commerce </a:t>
            </a:r>
            <a:r>
              <a:rPr lang="en-IN" dirty="0" err="1"/>
              <a:t>viz</a:t>
            </a:r>
            <a:r>
              <a:rPr lang="en-IN" dirty="0"/>
              <a:t> selling of goods through web portal, provide logistics, banking transactions</a:t>
            </a:r>
          </a:p>
          <a:p>
            <a:r>
              <a:rPr lang="en-IN" dirty="0"/>
              <a:t>The </a:t>
            </a:r>
            <a:r>
              <a:rPr lang="en-IN" dirty="0" smtClean="0"/>
              <a:t>e-Commerce </a:t>
            </a:r>
            <a:r>
              <a:rPr lang="en-IN" dirty="0"/>
              <a:t>entity shall also  utilise existing warehouses of CONCOR or develop  new warehouses.</a:t>
            </a:r>
          </a:p>
          <a:p>
            <a:r>
              <a:rPr lang="en-IN" dirty="0"/>
              <a:t>It would also provide necessary insurance and compensation of the goods to the customers in case of damage and </a:t>
            </a:r>
            <a:r>
              <a:rPr lang="en-IN" dirty="0" smtClean="0"/>
              <a:t>non-delivery</a:t>
            </a:r>
          </a:p>
          <a:p>
            <a:endParaRPr lang="en-IN" dirty="0"/>
          </a:p>
          <a:p>
            <a:pPr algn="r">
              <a:buNone/>
            </a:pPr>
            <a:r>
              <a:rPr lang="en-IN" sz="2400" dirty="0" smtClean="0"/>
              <a:t>(source: AMP Project/NAIR)</a:t>
            </a:r>
          </a:p>
          <a:p>
            <a:pPr>
              <a:buNone/>
            </a:pPr>
            <a:endParaRPr lang="en-IN" dirty="0"/>
          </a:p>
          <a:p>
            <a:endParaRPr lang="en-IN" dirty="0"/>
          </a:p>
        </p:txBody>
      </p:sp>
      <p:sp>
        <p:nvSpPr>
          <p:cNvPr id="3" name="Title 2"/>
          <p:cNvSpPr>
            <a:spLocks noGrp="1"/>
          </p:cNvSpPr>
          <p:nvPr>
            <p:ph type="title"/>
          </p:nvPr>
        </p:nvSpPr>
        <p:spPr/>
        <p:txBody>
          <a:bodyPr>
            <a:normAutofit/>
          </a:bodyPr>
          <a:lstStyle/>
          <a:p>
            <a:r>
              <a:rPr lang="en-IN" dirty="0" smtClean="0"/>
              <a:t>Model-2: Creating Synergies </a:t>
            </a:r>
            <a:r>
              <a:rPr lang="en-IN" sz="2400" dirty="0" smtClean="0"/>
              <a:t>contd.</a:t>
            </a:r>
            <a:endParaRPr lang="en-IN" dirty="0"/>
          </a:p>
        </p:txBody>
      </p:sp>
      <p:cxnSp>
        <p:nvCxnSpPr>
          <p:cNvPr id="4" name="Straight Connector 3"/>
          <p:cNvCxnSpPr/>
          <p:nvPr/>
        </p:nvCxnSpPr>
        <p:spPr>
          <a:xfrm flipV="1">
            <a:off x="0" y="1219200"/>
            <a:ext cx="9144000" cy="7620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4762774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Points to appreciate…</a:t>
            </a:r>
            <a:endParaRPr lang="en-US" dirty="0"/>
          </a:p>
        </p:txBody>
      </p:sp>
      <p:sp>
        <p:nvSpPr>
          <p:cNvPr id="3" name="Content Placeholder 2"/>
          <p:cNvSpPr>
            <a:spLocks noGrp="1"/>
          </p:cNvSpPr>
          <p:nvPr>
            <p:ph idx="1"/>
          </p:nvPr>
        </p:nvSpPr>
        <p:spPr/>
        <p:txBody>
          <a:bodyPr/>
          <a:lstStyle/>
          <a:p>
            <a:r>
              <a:rPr lang="en-US" dirty="0" smtClean="0"/>
              <a:t>Railways is uniquely placed in the transportation and logistics business</a:t>
            </a:r>
          </a:p>
          <a:p>
            <a:r>
              <a:rPr lang="en-US" dirty="0" smtClean="0"/>
              <a:t>Railways is reasonable – charge-wise and otherwise too</a:t>
            </a:r>
          </a:p>
          <a:p>
            <a:r>
              <a:rPr lang="en-US" dirty="0" smtClean="0"/>
              <a:t>Railways have wide network and connectivity</a:t>
            </a:r>
          </a:p>
          <a:p>
            <a:r>
              <a:rPr lang="en-US" dirty="0" smtClean="0"/>
              <a:t>Railways do business too</a:t>
            </a:r>
          </a:p>
          <a:p>
            <a:r>
              <a:rPr lang="en-US" dirty="0" smtClean="0"/>
              <a:t>Railways need to realize its role as a key link of the whole logistics chain</a:t>
            </a:r>
          </a:p>
          <a:p>
            <a:pPr>
              <a:buNone/>
            </a:pPr>
            <a:endParaRPr lang="en-US" dirty="0" smtClean="0"/>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ctr">
              <a:buNone/>
            </a:pPr>
            <a:endParaRPr lang="en-IN" sz="6600" dirty="0" smtClean="0"/>
          </a:p>
          <a:p>
            <a:pPr algn="ctr">
              <a:buNone/>
            </a:pPr>
            <a:r>
              <a:rPr lang="en-IN" sz="6600" dirty="0" smtClean="0"/>
              <a:t>Thank You</a:t>
            </a:r>
            <a:endParaRPr lang="en-IN" sz="6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Booking of Parcels</a:t>
            </a:r>
            <a:endParaRPr lang="en-US" dirty="0"/>
          </a:p>
        </p:txBody>
      </p:sp>
      <p:sp>
        <p:nvSpPr>
          <p:cNvPr id="3" name="Content Placeholder 2"/>
          <p:cNvSpPr>
            <a:spLocks noGrp="1"/>
          </p:cNvSpPr>
          <p:nvPr>
            <p:ph idx="1"/>
          </p:nvPr>
        </p:nvSpPr>
        <p:spPr/>
        <p:txBody>
          <a:bodyPr/>
          <a:lstStyle/>
          <a:p>
            <a:pPr algn="ctr"/>
            <a:endParaRPr lang="en-US" dirty="0" smtClean="0"/>
          </a:p>
          <a:p>
            <a:pPr algn="ctr"/>
            <a:r>
              <a:rPr lang="en-US" dirty="0" smtClean="0"/>
              <a:t>Non-Leased</a:t>
            </a:r>
          </a:p>
          <a:p>
            <a:pPr algn="ctr"/>
            <a:endParaRPr lang="en-US" dirty="0" smtClean="0"/>
          </a:p>
          <a:p>
            <a:pPr algn="ctr"/>
            <a:r>
              <a:rPr lang="en-US" dirty="0" smtClean="0"/>
              <a:t>Leased</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Non-Leased Parcel: Concerns</a:t>
            </a:r>
            <a:endParaRPr lang="en-IN" dirty="0"/>
          </a:p>
        </p:txBody>
      </p:sp>
      <p:sp>
        <p:nvSpPr>
          <p:cNvPr id="3" name="Content Placeholder 2"/>
          <p:cNvSpPr>
            <a:spLocks noGrp="1"/>
          </p:cNvSpPr>
          <p:nvPr>
            <p:ph idx="1"/>
          </p:nvPr>
        </p:nvSpPr>
        <p:spPr/>
        <p:txBody>
          <a:bodyPr/>
          <a:lstStyle/>
          <a:p>
            <a:r>
              <a:rPr lang="en-US" dirty="0" smtClean="0"/>
              <a:t>Manual handling – Pallet and Container solutions ?</a:t>
            </a:r>
          </a:p>
          <a:p>
            <a:r>
              <a:rPr lang="en-US" dirty="0" smtClean="0"/>
              <a:t>Non-availability of space</a:t>
            </a:r>
          </a:p>
          <a:p>
            <a:r>
              <a:rPr lang="en-US" dirty="0" smtClean="0"/>
              <a:t>Over-carriage</a:t>
            </a:r>
          </a:p>
          <a:p>
            <a:r>
              <a:rPr lang="en-US" dirty="0" smtClean="0"/>
              <a:t>Prior information</a:t>
            </a:r>
          </a:p>
          <a:p>
            <a:r>
              <a:rPr lang="en-US" dirty="0" smtClean="0"/>
              <a:t>Segregation for OD</a:t>
            </a:r>
          </a:p>
          <a:p>
            <a:r>
              <a:rPr lang="en-US" dirty="0" smtClean="0"/>
              <a:t>Damage during transit </a:t>
            </a:r>
          </a:p>
          <a:p>
            <a:endParaRPr lang="en-US" dirty="0" smtClean="0"/>
          </a:p>
          <a:p>
            <a:endParaRPr lang="en-US" dirty="0" smtClean="0"/>
          </a:p>
          <a:p>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Parcel Management System (PMS)</a:t>
            </a:r>
            <a:endParaRPr lang="en-IN" dirty="0"/>
          </a:p>
        </p:txBody>
      </p:sp>
      <p:sp>
        <p:nvSpPr>
          <p:cNvPr id="3" name="Content Placeholder 2"/>
          <p:cNvSpPr>
            <a:spLocks noGrp="1"/>
          </p:cNvSpPr>
          <p:nvPr>
            <p:ph idx="1"/>
          </p:nvPr>
        </p:nvSpPr>
        <p:spPr/>
        <p:txBody>
          <a:bodyPr>
            <a:normAutofit fontScale="77500" lnSpcReduction="20000"/>
          </a:bodyPr>
          <a:lstStyle/>
          <a:p>
            <a:r>
              <a:rPr lang="en-IN" dirty="0" smtClean="0"/>
              <a:t>“Parcel </a:t>
            </a:r>
            <a:r>
              <a:rPr lang="en-IN" dirty="0" smtClean="0"/>
              <a:t>Management system is implementation of IT and computerizing the work of Booking, Loading, Unloading, tracking, tracing, delivery and internet based enquiry. As per the main features of parcel management system, booking, </a:t>
            </a:r>
            <a:r>
              <a:rPr lang="en-IN" dirty="0" err="1" smtClean="0"/>
              <a:t>weighment</a:t>
            </a:r>
            <a:r>
              <a:rPr lang="en-IN" dirty="0" smtClean="0"/>
              <a:t> and cash payment can be done </a:t>
            </a:r>
            <a:r>
              <a:rPr lang="en-IN" dirty="0" smtClean="0"/>
              <a:t>on </a:t>
            </a:r>
            <a:r>
              <a:rPr lang="en-IN" dirty="0" smtClean="0"/>
              <a:t>single window. The use of technologies like Bar-coding and tracking facility improves the management of parcel traffic. Customer can track their parcel through Parcel and Luggage Tracking </a:t>
            </a:r>
            <a:r>
              <a:rPr lang="en-IN" dirty="0" smtClean="0"/>
              <a:t>online </a:t>
            </a:r>
            <a:r>
              <a:rPr lang="en-IN" dirty="0" smtClean="0"/>
              <a:t>system available </a:t>
            </a:r>
            <a:r>
              <a:rPr lang="en-IN" dirty="0" smtClean="0"/>
              <a:t>on </a:t>
            </a:r>
            <a:r>
              <a:rPr lang="en-IN" dirty="0" smtClean="0"/>
              <a:t>website address </a:t>
            </a:r>
            <a:r>
              <a:rPr lang="en-IN" dirty="0" smtClean="0">
                <a:hlinkClick r:id="rId2"/>
              </a:rPr>
              <a:t>www.parcel.indianrail.gov.in</a:t>
            </a:r>
            <a:r>
              <a:rPr lang="en-IN" dirty="0" smtClean="0"/>
              <a:t>.” </a:t>
            </a:r>
            <a:r>
              <a:rPr lang="en-IN" dirty="0" smtClean="0"/>
              <a:t> </a:t>
            </a:r>
            <a:endParaRPr lang="en-IN" dirty="0" smtClean="0"/>
          </a:p>
          <a:p>
            <a:pPr>
              <a:buNone/>
            </a:pPr>
            <a:endParaRPr lang="en-IN" dirty="0" smtClean="0"/>
          </a:p>
          <a:p>
            <a:r>
              <a:rPr lang="en-IN" dirty="0" smtClean="0">
                <a:hlinkClick r:id="rId3"/>
              </a:rPr>
              <a:t>http://www.indianrailways.gov.in/railwayboard/uploads/directorate/cis/downloads/ParcelManagementSystem.pdf</a:t>
            </a:r>
            <a:r>
              <a:rPr lang="en-IN" dirty="0" smtClean="0"/>
              <a:t> </a:t>
            </a:r>
          </a:p>
          <a:p>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Comprehensive Parcel Leasing Policy, 2014</a:t>
            </a:r>
            <a:endParaRPr lang="en-IN" dirty="0"/>
          </a:p>
        </p:txBody>
      </p:sp>
      <p:sp>
        <p:nvSpPr>
          <p:cNvPr id="3" name="Content Placeholder 2"/>
          <p:cNvSpPr>
            <a:spLocks noGrp="1"/>
          </p:cNvSpPr>
          <p:nvPr>
            <p:ph idx="1"/>
          </p:nvPr>
        </p:nvSpPr>
        <p:spPr/>
        <p:txBody>
          <a:bodyPr/>
          <a:lstStyle/>
          <a:p>
            <a:r>
              <a:rPr lang="en-IN" dirty="0" smtClean="0">
                <a:hlinkClick r:id="rId2"/>
              </a:rPr>
              <a:t>http://www.indianrailways.gov.in/railwayboard/uploads/directorate/traffic_comm/Frght_Mktg_2k14/FM_06_2014.pdf</a:t>
            </a:r>
            <a:r>
              <a:rPr lang="en-IN" dirty="0" smtClean="0"/>
              <a:t> </a:t>
            </a:r>
          </a:p>
          <a:p>
            <a:r>
              <a:rPr lang="en-IN" dirty="0" smtClean="0">
                <a:hlinkClick r:id="rId3"/>
              </a:rPr>
              <a:t>http://www.indianrailways.gov.in/railwayboard/uploads/directorate/traffic_comm/Freight_Marketting_2016/FM_Draft_140116.pdf</a:t>
            </a:r>
            <a:r>
              <a:rPr lang="en-IN" dirty="0" smtClean="0"/>
              <a:t> </a:t>
            </a:r>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 Parcel Train Operator (SPTO) Scheme</a:t>
            </a:r>
            <a:endParaRPr lang="en-IN" dirty="0"/>
          </a:p>
        </p:txBody>
      </p:sp>
      <p:sp>
        <p:nvSpPr>
          <p:cNvPr id="3" name="Content Placeholder 2"/>
          <p:cNvSpPr>
            <a:spLocks noGrp="1"/>
          </p:cNvSpPr>
          <p:nvPr>
            <p:ph idx="1"/>
          </p:nvPr>
        </p:nvSpPr>
        <p:spPr/>
        <p:txBody>
          <a:bodyPr/>
          <a:lstStyle/>
          <a:p>
            <a:pPr>
              <a:buNone/>
            </a:pPr>
            <a:r>
              <a:rPr lang="en-IN" dirty="0" smtClean="0">
                <a:hlinkClick r:id="rId2"/>
              </a:rPr>
              <a:t>http://www.indianrailways.gov.in/railwayboard/uploads/directorate/traffic_comm/Frght_Mktg_2k14/FM_23_14.pdf</a:t>
            </a:r>
            <a:r>
              <a:rPr lang="en-IN" dirty="0" smtClean="0"/>
              <a:t> </a:t>
            </a:r>
            <a:endParaRPr lang="en-IN"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432</TotalTime>
  <Words>1907</Words>
  <Application>Microsoft Office PowerPoint</Application>
  <PresentationFormat>On-screen Show (4:3)</PresentationFormat>
  <Paragraphs>251</Paragraphs>
  <Slides>44</Slides>
  <Notes>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Indian Railways Parcel Business</vt:lpstr>
      <vt:lpstr>Slide 2</vt:lpstr>
      <vt:lpstr>Indian Railways’ Earnings (data are of Year 2016 and approximate)</vt:lpstr>
      <vt:lpstr>How do Indian Railways carry Parcels?</vt:lpstr>
      <vt:lpstr>Booking of Parcels</vt:lpstr>
      <vt:lpstr>Non-Leased Parcel: Concerns</vt:lpstr>
      <vt:lpstr>Parcel Management System (PMS)</vt:lpstr>
      <vt:lpstr>Comprehensive Parcel Leasing Policy, 2014</vt:lpstr>
      <vt:lpstr>Special Parcel Train Operator (SPTO) Scheme</vt:lpstr>
      <vt:lpstr>Policy on Leased Parcel Cargo Express, 2007, 2016</vt:lpstr>
      <vt:lpstr>Parcel rates</vt:lpstr>
      <vt:lpstr>Indian Railways:  Scales of Parcel Rates</vt:lpstr>
      <vt:lpstr>Rates Comparison</vt:lpstr>
      <vt:lpstr>Parcel Earning Projections</vt:lpstr>
      <vt:lpstr>Morgan Stanley Research, 2015</vt:lpstr>
      <vt:lpstr>Indian Railways:White Paper, 2015</vt:lpstr>
      <vt:lpstr>Excerpts of Indian Railways Budget 2016-17</vt:lpstr>
      <vt:lpstr>Excerpts of Indian Railways Budget 2016-17</vt:lpstr>
      <vt:lpstr>Excerpts of Indian Railways Budget 2016-17</vt:lpstr>
      <vt:lpstr>Excerpts of Indian Railways Budget 2016-17</vt:lpstr>
      <vt:lpstr>CEP (Courier, Express, Parcel)</vt:lpstr>
      <vt:lpstr>Liked by Stakeholders</vt:lpstr>
      <vt:lpstr>CEP</vt:lpstr>
      <vt:lpstr>Traditional CEPs</vt:lpstr>
      <vt:lpstr>New Gen CEPs</vt:lpstr>
      <vt:lpstr>New Start ups</vt:lpstr>
      <vt:lpstr>E-Commerce </vt:lpstr>
      <vt:lpstr>Why E-Commerce?</vt:lpstr>
      <vt:lpstr>  With e-commerce push, India Post parcel revenue soars 37% (PTI Jul 12, 2015, 03.51PM IST) </vt:lpstr>
      <vt:lpstr>Growth trends of e-Commerce</vt:lpstr>
      <vt:lpstr>Relevance of e-Commerce to Railways</vt:lpstr>
      <vt:lpstr>SWOT: Railways as Logistics Solution to e-Commerce: Strengths</vt:lpstr>
      <vt:lpstr>SWOT Analysis: Weaknesses</vt:lpstr>
      <vt:lpstr>SWOT Analysis: Opportunity</vt:lpstr>
      <vt:lpstr>SWOT Analysis: Threats</vt:lpstr>
      <vt:lpstr>Business e-Commerce options for Railways</vt:lpstr>
      <vt:lpstr>Model-1: Limited Logistic Solution</vt:lpstr>
      <vt:lpstr>Model-1:Limited Logistics Solution</vt:lpstr>
      <vt:lpstr>Limitations of model -1</vt:lpstr>
      <vt:lpstr>Model 2: Business Option- Railways entry into e Commerce</vt:lpstr>
      <vt:lpstr>Model 2: Creating Synergies</vt:lpstr>
      <vt:lpstr>Model-2: Creating Synergies contd.</vt:lpstr>
      <vt:lpstr>Points to appreciate…</vt:lpstr>
      <vt:lpstr>Slide 44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Parcel Business: CEP, B2C, e-Commerce  </dc:title>
  <dc:creator>Toshiba</dc:creator>
  <cp:lastModifiedBy>PCM</cp:lastModifiedBy>
  <cp:revision>77</cp:revision>
  <dcterms:created xsi:type="dcterms:W3CDTF">2006-08-16T00:00:00Z</dcterms:created>
  <dcterms:modified xsi:type="dcterms:W3CDTF">2016-03-09T07:24:57Z</dcterms:modified>
</cp:coreProperties>
</file>